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9" r:id="rId3"/>
    <p:sldId id="258" r:id="rId4"/>
    <p:sldId id="260" r:id="rId5"/>
    <p:sldId id="261" r:id="rId6"/>
    <p:sldId id="262" r:id="rId7"/>
    <p:sldId id="263" r:id="rId8"/>
    <p:sldId id="264" r:id="rId9"/>
    <p:sldId id="265" r:id="rId10"/>
    <p:sldId id="266" r:id="rId11"/>
    <p:sldId id="301" r:id="rId12"/>
    <p:sldId id="302" r:id="rId13"/>
    <p:sldId id="267" r:id="rId14"/>
    <p:sldId id="268" r:id="rId15"/>
    <p:sldId id="269" r:id="rId16"/>
    <p:sldId id="270" r:id="rId17"/>
    <p:sldId id="274" r:id="rId18"/>
    <p:sldId id="271" r:id="rId19"/>
    <p:sldId id="272" r:id="rId20"/>
    <p:sldId id="273" r:id="rId21"/>
    <p:sldId id="276" r:id="rId22"/>
    <p:sldId id="303" r:id="rId23"/>
    <p:sldId id="277" r:id="rId24"/>
    <p:sldId id="275" r:id="rId25"/>
    <p:sldId id="278" r:id="rId26"/>
    <p:sldId id="279" r:id="rId27"/>
    <p:sldId id="280" r:id="rId28"/>
    <p:sldId id="304" r:id="rId29"/>
    <p:sldId id="281" r:id="rId30"/>
    <p:sldId id="282" r:id="rId31"/>
    <p:sldId id="283" r:id="rId32"/>
    <p:sldId id="287" r:id="rId33"/>
    <p:sldId id="285" r:id="rId34"/>
    <p:sldId id="305" r:id="rId35"/>
    <p:sldId id="286" r:id="rId36"/>
    <p:sldId id="289" r:id="rId37"/>
    <p:sldId id="290" r:id="rId38"/>
    <p:sldId id="306" r:id="rId39"/>
    <p:sldId id="307" r:id="rId40"/>
    <p:sldId id="292" r:id="rId41"/>
    <p:sldId id="293" r:id="rId42"/>
    <p:sldId id="294" r:id="rId43"/>
    <p:sldId id="295" r:id="rId44"/>
    <p:sldId id="296" r:id="rId45"/>
    <p:sldId id="298" r:id="rId4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4" d="100"/>
          <a:sy n="94" d="100"/>
        </p:scale>
        <p:origin x="1138" y="8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8366E80-CAF5-4B0C-8192-BDA447B24DB4}" type="datetimeFigureOut">
              <a:rPr lang="hr-HR" smtClean="0"/>
              <a:t>27.9.2026.</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E0896C9D-1507-4A70-9B92-D5C42EFF5C24}" type="slidenum">
              <a:rPr lang="hr-HR" smtClean="0"/>
              <a:t>‹#›</a:t>
            </a:fld>
            <a:endParaRPr lang="hr-HR"/>
          </a:p>
        </p:txBody>
      </p:sp>
    </p:spTree>
    <p:extLst>
      <p:ext uri="{BB962C8B-B14F-4D97-AF65-F5344CB8AC3E}">
        <p14:creationId xmlns:p14="http://schemas.microsoft.com/office/powerpoint/2010/main" val="2637256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8366E80-CAF5-4B0C-8192-BDA447B24DB4}" type="datetimeFigureOut">
              <a:rPr lang="hr-HR" smtClean="0"/>
              <a:t>27.9.2026.</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E0896C9D-1507-4A70-9B92-D5C42EFF5C24}" type="slidenum">
              <a:rPr lang="hr-HR" smtClean="0"/>
              <a:t>‹#›</a:t>
            </a:fld>
            <a:endParaRPr lang="hr-HR"/>
          </a:p>
        </p:txBody>
      </p:sp>
    </p:spTree>
    <p:extLst>
      <p:ext uri="{BB962C8B-B14F-4D97-AF65-F5344CB8AC3E}">
        <p14:creationId xmlns:p14="http://schemas.microsoft.com/office/powerpoint/2010/main" val="4255413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8366E80-CAF5-4B0C-8192-BDA447B24DB4}" type="datetimeFigureOut">
              <a:rPr lang="hr-HR" smtClean="0"/>
              <a:t>27.9.2026.</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E0896C9D-1507-4A70-9B92-D5C42EFF5C24}" type="slidenum">
              <a:rPr lang="hr-HR" smtClean="0"/>
              <a:t>‹#›</a:t>
            </a:fld>
            <a:endParaRPr lang="hr-HR"/>
          </a:p>
        </p:txBody>
      </p:sp>
    </p:spTree>
    <p:extLst>
      <p:ext uri="{BB962C8B-B14F-4D97-AF65-F5344CB8AC3E}">
        <p14:creationId xmlns:p14="http://schemas.microsoft.com/office/powerpoint/2010/main" val="1052453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8366E80-CAF5-4B0C-8192-BDA447B24DB4}" type="datetimeFigureOut">
              <a:rPr lang="hr-HR" smtClean="0"/>
              <a:t>27.9.2026.</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E0896C9D-1507-4A70-9B92-D5C42EFF5C24}" type="slidenum">
              <a:rPr lang="hr-HR" smtClean="0"/>
              <a:t>‹#›</a:t>
            </a:fld>
            <a:endParaRPr lang="hr-HR"/>
          </a:p>
        </p:txBody>
      </p:sp>
    </p:spTree>
    <p:extLst>
      <p:ext uri="{BB962C8B-B14F-4D97-AF65-F5344CB8AC3E}">
        <p14:creationId xmlns:p14="http://schemas.microsoft.com/office/powerpoint/2010/main" val="1642187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8366E80-CAF5-4B0C-8192-BDA447B24DB4}" type="datetimeFigureOut">
              <a:rPr lang="hr-HR" smtClean="0"/>
              <a:t>27.9.2026.</a:t>
            </a:fld>
            <a:endParaRPr lang="hr-HR"/>
          </a:p>
        </p:txBody>
      </p:sp>
      <p:sp>
        <p:nvSpPr>
          <p:cNvPr id="8" name="Footer Placeholder 7"/>
          <p:cNvSpPr>
            <a:spLocks noGrp="1"/>
          </p:cNvSpPr>
          <p:nvPr>
            <p:ph type="ftr" sz="quarter" idx="11"/>
          </p:nvPr>
        </p:nvSpPr>
        <p:spPr/>
        <p:txBody>
          <a:bodyPr/>
          <a:lstStyle/>
          <a:p>
            <a:endParaRPr lang="hr-HR"/>
          </a:p>
        </p:txBody>
      </p:sp>
      <p:sp>
        <p:nvSpPr>
          <p:cNvPr id="9" name="Slide Number Placeholder 8"/>
          <p:cNvSpPr>
            <a:spLocks noGrp="1"/>
          </p:cNvSpPr>
          <p:nvPr>
            <p:ph type="sldNum" sz="quarter" idx="12"/>
          </p:nvPr>
        </p:nvSpPr>
        <p:spPr/>
        <p:txBody>
          <a:bodyPr/>
          <a:lstStyle/>
          <a:p>
            <a:fld id="{E0896C9D-1507-4A70-9B92-D5C42EFF5C24}" type="slidenum">
              <a:rPr lang="hr-HR" smtClean="0"/>
              <a:t>‹#›</a:t>
            </a:fld>
            <a:endParaRPr lang="hr-HR"/>
          </a:p>
        </p:txBody>
      </p:sp>
    </p:spTree>
    <p:extLst>
      <p:ext uri="{BB962C8B-B14F-4D97-AF65-F5344CB8AC3E}">
        <p14:creationId xmlns:p14="http://schemas.microsoft.com/office/powerpoint/2010/main" val="2388590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8366E80-CAF5-4B0C-8192-BDA447B24DB4}" type="datetimeFigureOut">
              <a:rPr lang="hr-HR" smtClean="0"/>
              <a:t>27.9.2026.</a:t>
            </a:fld>
            <a:endParaRPr lang="hr-HR"/>
          </a:p>
        </p:txBody>
      </p:sp>
      <p:sp>
        <p:nvSpPr>
          <p:cNvPr id="4" name="Footer Placeholder 3"/>
          <p:cNvSpPr>
            <a:spLocks noGrp="1"/>
          </p:cNvSpPr>
          <p:nvPr>
            <p:ph type="ftr" sz="quarter" idx="11"/>
          </p:nvPr>
        </p:nvSpPr>
        <p:spPr/>
        <p:txBody>
          <a:bodyPr/>
          <a:lstStyle/>
          <a:p>
            <a:endParaRPr lang="hr-HR"/>
          </a:p>
        </p:txBody>
      </p:sp>
      <p:sp>
        <p:nvSpPr>
          <p:cNvPr id="5" name="Slide Number Placeholder 4"/>
          <p:cNvSpPr>
            <a:spLocks noGrp="1"/>
          </p:cNvSpPr>
          <p:nvPr>
            <p:ph type="sldNum" sz="quarter" idx="12"/>
          </p:nvPr>
        </p:nvSpPr>
        <p:spPr/>
        <p:txBody>
          <a:bodyPr/>
          <a:lstStyle/>
          <a:p>
            <a:fld id="{E0896C9D-1507-4A70-9B92-D5C42EFF5C24}" type="slidenum">
              <a:rPr lang="hr-HR" smtClean="0"/>
              <a:t>‹#›</a:t>
            </a:fld>
            <a:endParaRPr lang="hr-HR"/>
          </a:p>
        </p:txBody>
      </p:sp>
    </p:spTree>
    <p:extLst>
      <p:ext uri="{BB962C8B-B14F-4D97-AF65-F5344CB8AC3E}">
        <p14:creationId xmlns:p14="http://schemas.microsoft.com/office/powerpoint/2010/main" val="37793468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366E80-CAF5-4B0C-8192-BDA447B24DB4}" type="datetimeFigureOut">
              <a:rPr lang="hr-HR" smtClean="0"/>
              <a:t>27.9.2026.</a:t>
            </a:fld>
            <a:endParaRPr lang="hr-HR"/>
          </a:p>
        </p:txBody>
      </p:sp>
      <p:sp>
        <p:nvSpPr>
          <p:cNvPr id="3" name="Footer Placeholder 2"/>
          <p:cNvSpPr>
            <a:spLocks noGrp="1"/>
          </p:cNvSpPr>
          <p:nvPr>
            <p:ph type="ftr" sz="quarter" idx="11"/>
          </p:nvPr>
        </p:nvSpPr>
        <p:spPr/>
        <p:txBody>
          <a:bodyPr/>
          <a:lstStyle/>
          <a:p>
            <a:endParaRPr lang="hr-HR"/>
          </a:p>
        </p:txBody>
      </p:sp>
      <p:sp>
        <p:nvSpPr>
          <p:cNvPr id="4" name="Slide Number Placeholder 3"/>
          <p:cNvSpPr>
            <a:spLocks noGrp="1"/>
          </p:cNvSpPr>
          <p:nvPr>
            <p:ph type="sldNum" sz="quarter" idx="12"/>
          </p:nvPr>
        </p:nvSpPr>
        <p:spPr/>
        <p:txBody>
          <a:bodyPr/>
          <a:lstStyle/>
          <a:p>
            <a:fld id="{E0896C9D-1507-4A70-9B92-D5C42EFF5C24}" type="slidenum">
              <a:rPr lang="hr-HR" smtClean="0"/>
              <a:t>‹#›</a:t>
            </a:fld>
            <a:endParaRPr lang="hr-HR"/>
          </a:p>
        </p:txBody>
      </p:sp>
    </p:spTree>
    <p:extLst>
      <p:ext uri="{BB962C8B-B14F-4D97-AF65-F5344CB8AC3E}">
        <p14:creationId xmlns:p14="http://schemas.microsoft.com/office/powerpoint/2010/main" val="2674217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98366E80-CAF5-4B0C-8192-BDA447B24DB4}" type="datetimeFigureOut">
              <a:rPr lang="hr-HR" smtClean="0"/>
              <a:t>27.9.2026.</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E0896C9D-1507-4A70-9B92-D5C42EFF5C24}" type="slidenum">
              <a:rPr lang="hr-HR" smtClean="0"/>
              <a:t>‹#›</a:t>
            </a:fld>
            <a:endParaRPr lang="hr-HR"/>
          </a:p>
        </p:txBody>
      </p:sp>
    </p:spTree>
    <p:extLst>
      <p:ext uri="{BB962C8B-B14F-4D97-AF65-F5344CB8AC3E}">
        <p14:creationId xmlns:p14="http://schemas.microsoft.com/office/powerpoint/2010/main" val="14377237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8366E80-CAF5-4B0C-8192-BDA447B24DB4}" type="datetimeFigureOut">
              <a:rPr lang="hr-HR" smtClean="0"/>
              <a:t>27.9.2026.</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E0896C9D-1507-4A70-9B92-D5C42EFF5C24}" type="slidenum">
              <a:rPr lang="hr-HR" smtClean="0"/>
              <a:t>‹#›</a:t>
            </a:fld>
            <a:endParaRPr lang="hr-HR"/>
          </a:p>
        </p:txBody>
      </p:sp>
    </p:spTree>
    <p:extLst>
      <p:ext uri="{BB962C8B-B14F-4D97-AF65-F5344CB8AC3E}">
        <p14:creationId xmlns:p14="http://schemas.microsoft.com/office/powerpoint/2010/main" val="2319410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8366E80-CAF5-4B0C-8192-BDA447B24DB4}" type="datetimeFigureOut">
              <a:rPr lang="hr-HR" smtClean="0"/>
              <a:t>27.9.2026.</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E0896C9D-1507-4A70-9B92-D5C42EFF5C24}" type="slidenum">
              <a:rPr lang="hr-HR" smtClean="0"/>
              <a:t>‹#›</a:t>
            </a:fld>
            <a:endParaRPr lang="hr-HR"/>
          </a:p>
        </p:txBody>
      </p:sp>
    </p:spTree>
    <p:extLst>
      <p:ext uri="{BB962C8B-B14F-4D97-AF65-F5344CB8AC3E}">
        <p14:creationId xmlns:p14="http://schemas.microsoft.com/office/powerpoint/2010/main" val="32697846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8366E80-CAF5-4B0C-8192-BDA447B24DB4}" type="datetimeFigureOut">
              <a:rPr lang="hr-HR" smtClean="0"/>
              <a:t>27.9.2026.</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E0896C9D-1507-4A70-9B92-D5C42EFF5C24}" type="slidenum">
              <a:rPr lang="hr-HR" smtClean="0"/>
              <a:t>‹#›</a:t>
            </a:fld>
            <a:endParaRPr lang="hr-H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89214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8366E80-CAF5-4B0C-8192-BDA447B24DB4}" type="datetimeFigureOut">
              <a:rPr lang="hr-HR" smtClean="0"/>
              <a:t>27.9.2026.</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E0896C9D-1507-4A70-9B92-D5C42EFF5C24}" type="slidenum">
              <a:rPr lang="hr-HR" smtClean="0"/>
              <a:t>‹#›</a:t>
            </a:fld>
            <a:endParaRPr lang="hr-HR"/>
          </a:p>
        </p:txBody>
      </p:sp>
    </p:spTree>
    <p:extLst>
      <p:ext uri="{BB962C8B-B14F-4D97-AF65-F5344CB8AC3E}">
        <p14:creationId xmlns:p14="http://schemas.microsoft.com/office/powerpoint/2010/main" val="35432514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8366E80-CAF5-4B0C-8192-BDA447B24DB4}" type="datetimeFigureOut">
              <a:rPr lang="hr-HR" smtClean="0"/>
              <a:t>27.9.2026.</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E0896C9D-1507-4A70-9B92-D5C42EFF5C24}" type="slidenum">
              <a:rPr lang="hr-HR" smtClean="0"/>
              <a:t>‹#›</a:t>
            </a:fld>
            <a:endParaRPr lang="hr-H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0632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8366E80-CAF5-4B0C-8192-BDA447B24DB4}" type="datetimeFigureOut">
              <a:rPr lang="hr-HR" smtClean="0"/>
              <a:t>27.9.2026.</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E0896C9D-1507-4A70-9B92-D5C42EFF5C24}" type="slidenum">
              <a:rPr lang="hr-HR" smtClean="0"/>
              <a:t>‹#›</a:t>
            </a:fld>
            <a:endParaRPr lang="hr-HR"/>
          </a:p>
        </p:txBody>
      </p:sp>
    </p:spTree>
    <p:extLst>
      <p:ext uri="{BB962C8B-B14F-4D97-AF65-F5344CB8AC3E}">
        <p14:creationId xmlns:p14="http://schemas.microsoft.com/office/powerpoint/2010/main" val="23558821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8366E80-CAF5-4B0C-8192-BDA447B24DB4}" type="datetimeFigureOut">
              <a:rPr lang="hr-HR" smtClean="0"/>
              <a:t>27.9.2026.</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E0896C9D-1507-4A70-9B92-D5C42EFF5C24}" type="slidenum">
              <a:rPr lang="hr-HR" smtClean="0"/>
              <a:t>‹#›</a:t>
            </a:fld>
            <a:endParaRPr lang="hr-HR"/>
          </a:p>
        </p:txBody>
      </p:sp>
    </p:spTree>
    <p:extLst>
      <p:ext uri="{BB962C8B-B14F-4D97-AF65-F5344CB8AC3E}">
        <p14:creationId xmlns:p14="http://schemas.microsoft.com/office/powerpoint/2010/main" val="8917870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8366E80-CAF5-4B0C-8192-BDA447B24DB4}" type="datetimeFigureOut">
              <a:rPr lang="hr-HR" smtClean="0"/>
              <a:t>27.9.2026.</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E0896C9D-1507-4A70-9B92-D5C42EFF5C24}" type="slidenum">
              <a:rPr lang="hr-HR" smtClean="0"/>
              <a:t>‹#›</a:t>
            </a:fld>
            <a:endParaRPr lang="hr-HR"/>
          </a:p>
        </p:txBody>
      </p:sp>
    </p:spTree>
    <p:extLst>
      <p:ext uri="{BB962C8B-B14F-4D97-AF65-F5344CB8AC3E}">
        <p14:creationId xmlns:p14="http://schemas.microsoft.com/office/powerpoint/2010/main" val="41344221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8366E80-CAF5-4B0C-8192-BDA447B24DB4}" type="datetimeFigureOut">
              <a:rPr lang="hr-HR" smtClean="0"/>
              <a:t>27.9.2026.</a:t>
            </a:fld>
            <a:endParaRPr lang="hr-H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hr-H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E0896C9D-1507-4A70-9B92-D5C42EFF5C24}" type="slidenum">
              <a:rPr lang="hr-HR" smtClean="0"/>
              <a:t>‹#›</a:t>
            </a:fld>
            <a:endParaRPr lang="hr-HR"/>
          </a:p>
        </p:txBody>
      </p:sp>
    </p:spTree>
    <p:extLst>
      <p:ext uri="{BB962C8B-B14F-4D97-AF65-F5344CB8AC3E}">
        <p14:creationId xmlns:p14="http://schemas.microsoft.com/office/powerpoint/2010/main" val="65032710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03648" y="4917277"/>
            <a:ext cx="4248472" cy="523220"/>
          </a:xfrm>
          <a:prstGeom prst="rect">
            <a:avLst/>
          </a:prstGeom>
          <a:noFill/>
        </p:spPr>
        <p:txBody>
          <a:bodyPr wrap="square" rtlCol="0">
            <a:spAutoFit/>
          </a:bodyPr>
          <a:lstStyle/>
          <a:p>
            <a:pPr algn="ctr"/>
            <a:r>
              <a:rPr lang="hr-HR" sz="2800" dirty="0" smtClean="0">
                <a:solidFill>
                  <a:schemeClr val="bg1"/>
                </a:solidFill>
              </a:rPr>
              <a:t>Boris Žulj</a:t>
            </a:r>
            <a:endParaRPr lang="hr-HR" sz="2800" dirty="0">
              <a:solidFill>
                <a:schemeClr val="bg1"/>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8366"/>
            <a:ext cx="9144000" cy="6849634"/>
          </a:xfrm>
          <a:prstGeom prst="rect">
            <a:avLst/>
          </a:prstGeom>
        </p:spPr>
      </p:pic>
      <p:pic>
        <p:nvPicPr>
          <p:cNvPr id="4" name="Picture 3"/>
          <p:cNvPicPr>
            <a:picLocks noChangeAspect="1"/>
          </p:cNvPicPr>
          <p:nvPr/>
        </p:nvPicPr>
        <p:blipFill>
          <a:blip r:embed="rId3"/>
          <a:stretch>
            <a:fillRect/>
          </a:stretch>
        </p:blipFill>
        <p:spPr>
          <a:xfrm>
            <a:off x="-142226" y="2564904"/>
            <a:ext cx="7340220" cy="2784420"/>
          </a:xfrm>
          <a:prstGeom prst="rect">
            <a:avLst/>
          </a:prstGeom>
        </p:spPr>
      </p:pic>
      <p:sp>
        <p:nvSpPr>
          <p:cNvPr id="7" name="TextBox 6"/>
          <p:cNvSpPr txBox="1"/>
          <p:nvPr/>
        </p:nvSpPr>
        <p:spPr>
          <a:xfrm>
            <a:off x="2699792" y="4836757"/>
            <a:ext cx="1944216" cy="584775"/>
          </a:xfrm>
          <a:prstGeom prst="rect">
            <a:avLst/>
          </a:prstGeom>
          <a:noFill/>
        </p:spPr>
        <p:txBody>
          <a:bodyPr wrap="square" rtlCol="0">
            <a:spAutoFit/>
          </a:bodyPr>
          <a:lstStyle/>
          <a:p>
            <a:r>
              <a:rPr lang="hr-HR" sz="3200" dirty="0" smtClean="0">
                <a:solidFill>
                  <a:schemeClr val="bg1"/>
                </a:solidFill>
              </a:rPr>
              <a:t>Boris Žulj</a:t>
            </a:r>
            <a:endParaRPr lang="hr-HR" sz="32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b="1" dirty="0" smtClean="0">
                <a:solidFill>
                  <a:srgbClr val="0070C0"/>
                </a:solidFill>
                <a:latin typeface="Arial" pitchFamily="34" charset="0"/>
                <a:cs typeface="Arial" pitchFamily="34" charset="0"/>
              </a:rPr>
              <a:t>Definicija</a:t>
            </a:r>
            <a:endParaRPr lang="hr-HR" b="1" dirty="0">
              <a:solidFill>
                <a:srgbClr val="0070C0"/>
              </a:solidFill>
              <a:latin typeface="Arial" pitchFamily="34" charset="0"/>
              <a:cs typeface="Arial" pitchFamily="34" charset="0"/>
            </a:endParaRPr>
          </a:p>
        </p:txBody>
      </p:sp>
      <p:sp>
        <p:nvSpPr>
          <p:cNvPr id="3" name="Rezervirano mjesto sadržaja 2"/>
          <p:cNvSpPr>
            <a:spLocks noGrp="1"/>
          </p:cNvSpPr>
          <p:nvPr>
            <p:ph idx="1"/>
          </p:nvPr>
        </p:nvSpPr>
        <p:spPr>
          <a:xfrm>
            <a:off x="457200" y="1844824"/>
            <a:ext cx="8003232" cy="4162467"/>
          </a:xfrm>
        </p:spPr>
        <p:txBody>
          <a:bodyPr>
            <a:normAutofit/>
          </a:bodyPr>
          <a:lstStyle/>
          <a:p>
            <a:r>
              <a:rPr lang="hr-HR" sz="1600" b="1" dirty="0" smtClean="0"/>
              <a:t>SPONZORIRANJE</a:t>
            </a:r>
            <a:r>
              <a:rPr lang="hr-HR" sz="1600" dirty="0" smtClean="0"/>
              <a:t> se definira kao komercijalni, ugovorni odnos u kojem sponzor osigurava financijska ili druga sredstva (robu, usluge) primatelju, a u zamjenu dobiva </a:t>
            </a:r>
            <a:r>
              <a:rPr lang="hr-HR" sz="1800" b="1" dirty="0">
                <a:solidFill>
                  <a:srgbClr val="0070C0"/>
                </a:solidFill>
              </a:rPr>
              <a:t>protuuslugu u obliku promidžbe (reklame)</a:t>
            </a:r>
            <a:r>
              <a:rPr lang="hr-HR" sz="1800" dirty="0" smtClean="0">
                <a:solidFill>
                  <a:srgbClr val="0070C0"/>
                </a:solidFill>
              </a:rPr>
              <a:t>. </a:t>
            </a:r>
            <a:r>
              <a:rPr lang="hr-HR" sz="1600" dirty="0" smtClean="0"/>
              <a:t>Za razliku od donacije koja je bezuvjetna i daruje se bez ikakve naknade, sponzorstvo je čisti poslovni odnos s jasnim marketinškim i komunikacijskim ciljevima.</a:t>
            </a:r>
          </a:p>
          <a:p>
            <a:endParaRPr lang="hr-HR" sz="1600" dirty="0"/>
          </a:p>
          <a:p>
            <a:r>
              <a:rPr lang="hr-HR" sz="1600" dirty="0" smtClean="0"/>
              <a:t>Na </a:t>
            </a:r>
            <a:r>
              <a:rPr lang="hr-HR" sz="1600" dirty="0"/>
              <a:t>tržištu medicinskih proizvoda </a:t>
            </a:r>
            <a:r>
              <a:rPr lang="hr-HR" sz="1600" dirty="0" smtClean="0"/>
              <a:t>“sponzoriranje” industrije najpreciznije </a:t>
            </a:r>
            <a:r>
              <a:rPr lang="hr-HR" sz="1600" dirty="0"/>
              <a:t>se naziva stručno usavršavanje pod pokroviteljstvom</a:t>
            </a:r>
            <a:r>
              <a:rPr lang="hr-HR" sz="1600" dirty="0" smtClean="0"/>
              <a:t> (ili </a:t>
            </a:r>
            <a:r>
              <a:rPr lang="hr-HR" sz="1600" dirty="0"/>
              <a:t>sponzorirana edukacija</a:t>
            </a:r>
            <a:r>
              <a:rPr lang="hr-HR" sz="1600" dirty="0" smtClean="0"/>
              <a:t>), dok se u širem poslovnom i pravnom smislu definira kao </a:t>
            </a:r>
            <a:r>
              <a:rPr lang="hr-HR" sz="1800" b="1" dirty="0">
                <a:solidFill>
                  <a:srgbClr val="0070C0"/>
                </a:solidFill>
              </a:rPr>
              <a:t>poslovno-tehnička suradnja</a:t>
            </a:r>
            <a:r>
              <a:rPr lang="hr-HR" sz="1800" b="1" dirty="0" smtClean="0">
                <a:solidFill>
                  <a:srgbClr val="0070C0"/>
                </a:solidFill>
              </a:rPr>
              <a:t> ili </a:t>
            </a:r>
            <a:r>
              <a:rPr lang="hr-HR" sz="1800" b="1" dirty="0">
                <a:solidFill>
                  <a:srgbClr val="0070C0"/>
                </a:solidFill>
              </a:rPr>
              <a:t>namjensko sponzorstvo</a:t>
            </a:r>
            <a:r>
              <a:rPr lang="hr-HR" sz="1800" b="1" dirty="0" smtClean="0">
                <a:solidFill>
                  <a:srgbClr val="0070C0"/>
                </a:solidFill>
              </a:rPr>
              <a:t>.</a:t>
            </a:r>
            <a:endParaRPr lang="hr-HR" sz="1800" b="1" dirty="0">
              <a:solidFill>
                <a:srgbClr val="0070C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467544" y="620688"/>
            <a:ext cx="7272808" cy="5433467"/>
          </a:xfrm>
        </p:spPr>
        <p:txBody>
          <a:bodyPr>
            <a:normAutofit/>
          </a:bodyPr>
          <a:lstStyle/>
          <a:p>
            <a:pPr marL="0" indent="0">
              <a:buNone/>
            </a:pPr>
            <a:r>
              <a:rPr lang="vi-VN" sz="2400" b="1" dirty="0" smtClean="0">
                <a:solidFill>
                  <a:srgbClr val="0070C0"/>
                </a:solidFill>
              </a:rPr>
              <a:t>Stručni </a:t>
            </a:r>
            <a:r>
              <a:rPr lang="vi-VN" sz="2400" b="1" dirty="0">
                <a:solidFill>
                  <a:srgbClr val="0070C0"/>
                </a:solidFill>
              </a:rPr>
              <a:t>i pravni nazivi za ovaj </a:t>
            </a:r>
            <a:r>
              <a:rPr lang="vi-VN" sz="2400" b="1" dirty="0" smtClean="0">
                <a:solidFill>
                  <a:srgbClr val="0070C0"/>
                </a:solidFill>
              </a:rPr>
              <a:t>odnos</a:t>
            </a:r>
            <a:endParaRPr lang="hr-HR" sz="2400" b="1" dirty="0" smtClean="0">
              <a:solidFill>
                <a:srgbClr val="0070C0"/>
              </a:solidFill>
            </a:endParaRPr>
          </a:p>
          <a:p>
            <a:pPr>
              <a:buFont typeface="Arial" panose="020B0604020202020204" pitchFamily="34" charset="0"/>
              <a:buChar char="•"/>
            </a:pPr>
            <a:endParaRPr lang="vi-VN" b="1" dirty="0"/>
          </a:p>
          <a:p>
            <a:r>
              <a:rPr lang="vi-VN" sz="1600" b="1" dirty="0">
                <a:solidFill>
                  <a:srgbClr val="0070C0"/>
                </a:solidFill>
              </a:rPr>
              <a:t>Stručno usavršavanje pod pokroviteljstvom (Sponzorstvo treće strane):</a:t>
            </a:r>
            <a:r>
              <a:rPr lang="vi-VN" sz="1600" dirty="0">
                <a:solidFill>
                  <a:srgbClr val="0070C0"/>
                </a:solidFill>
              </a:rPr>
              <a:t> </a:t>
            </a:r>
            <a:r>
              <a:rPr lang="vi-VN" sz="1600" dirty="0"/>
              <a:t>U medicinskim krugovima i ugovorima ovo se najčešće naziva pokroviteljstvom ili sponzorstvom edukacije. Dobavljač (sponzor) ne plaća liječniku "reklamu", već ulaže u njegovu edukaciju, čime se posredno podiže kvaliteta korištenja samih implantata</a:t>
            </a:r>
            <a:r>
              <a:rPr lang="vi-VN" sz="1600" dirty="0" smtClean="0"/>
              <a:t>.</a:t>
            </a:r>
            <a:endParaRPr lang="hr-HR" sz="1600" dirty="0" smtClean="0"/>
          </a:p>
          <a:p>
            <a:endParaRPr lang="vi-VN" sz="1600" dirty="0"/>
          </a:p>
          <a:p>
            <a:r>
              <a:rPr lang="vi-VN" sz="1600" b="1" dirty="0">
                <a:solidFill>
                  <a:srgbClr val="0070C0"/>
                </a:solidFill>
              </a:rPr>
              <a:t>Ugovor o poslovno-tehničkoj suradnji:</a:t>
            </a:r>
            <a:r>
              <a:rPr lang="vi-VN" sz="1600" dirty="0">
                <a:solidFill>
                  <a:srgbClr val="0070C0"/>
                </a:solidFill>
              </a:rPr>
              <a:t> </a:t>
            </a:r>
            <a:r>
              <a:rPr lang="vi-VN" sz="1600" dirty="0"/>
              <a:t>Pravni okvir pod kojim se ovakve aktivnosti najčešće provode. Njime se definira da dobavljač osigurava sredstva za prijenos znanja i tehnologije (edukaciju o novim operativnim tehnikama i materijalima), </a:t>
            </a:r>
            <a:r>
              <a:rPr lang="vi-VN" sz="1600" b="1" dirty="0">
                <a:solidFill>
                  <a:srgbClr val="FF0000"/>
                </a:solidFill>
              </a:rPr>
              <a:t>što je preduvjet za sigurnu primjenu tih implantata na pacijentima</a:t>
            </a:r>
            <a:r>
              <a:rPr lang="vi-VN" sz="1600" b="1" dirty="0" smtClean="0">
                <a:solidFill>
                  <a:srgbClr val="FF0000"/>
                </a:solidFill>
              </a:rPr>
              <a:t>.</a:t>
            </a:r>
            <a:endParaRPr lang="hr-HR" sz="1600" b="1" dirty="0" smtClean="0">
              <a:solidFill>
                <a:srgbClr val="FF0000"/>
              </a:solidFill>
            </a:endParaRPr>
          </a:p>
          <a:p>
            <a:endParaRPr lang="vi-VN" sz="1600" dirty="0"/>
          </a:p>
          <a:p>
            <a:r>
              <a:rPr lang="vi-VN" sz="1600" b="1" dirty="0">
                <a:solidFill>
                  <a:srgbClr val="0070C0"/>
                </a:solidFill>
              </a:rPr>
              <a:t>Podrška kontinuiranoj medicinskoj edukaciji (KME):</a:t>
            </a:r>
            <a:r>
              <a:rPr lang="vi-VN" sz="1600" dirty="0">
                <a:solidFill>
                  <a:srgbClr val="0070C0"/>
                </a:solidFill>
              </a:rPr>
              <a:t> </a:t>
            </a:r>
            <a:r>
              <a:rPr lang="vi-VN" sz="1600" dirty="0"/>
              <a:t>Službeni termin koji se koristi u zdravstvenom sustavu. Proizvođači i dobavljači opreme imaju legitiman interes (i obvezu) educirati liječnike o pravilnoj i sigurnoj ugradnji svojih proizvoda.</a:t>
            </a:r>
          </a:p>
          <a:p>
            <a:endParaRPr lang="hr-HR" sz="2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avokutnik 3"/>
          <p:cNvSpPr/>
          <p:nvPr/>
        </p:nvSpPr>
        <p:spPr>
          <a:xfrm>
            <a:off x="467544" y="476672"/>
            <a:ext cx="7920880" cy="5847755"/>
          </a:xfrm>
          <a:prstGeom prst="rect">
            <a:avLst/>
          </a:prstGeom>
        </p:spPr>
        <p:txBody>
          <a:bodyPr wrap="square">
            <a:spAutoFit/>
          </a:bodyPr>
          <a:lstStyle/>
          <a:p>
            <a:r>
              <a:rPr lang="vi-VN" sz="2800" b="1" dirty="0">
                <a:solidFill>
                  <a:srgbClr val="0070C0"/>
                </a:solidFill>
              </a:rPr>
              <a:t>Ključna specifičnost: Etički kodeksi i usklađenost (Compliance</a:t>
            </a:r>
            <a:r>
              <a:rPr lang="vi-VN" sz="2800" b="1" dirty="0" smtClean="0">
                <a:solidFill>
                  <a:srgbClr val="0070C0"/>
                </a:solidFill>
              </a:rPr>
              <a:t>)</a:t>
            </a:r>
            <a:endParaRPr lang="hr-HR" sz="2800" b="1" dirty="0" smtClean="0">
              <a:solidFill>
                <a:srgbClr val="0070C0"/>
              </a:solidFill>
            </a:endParaRPr>
          </a:p>
          <a:p>
            <a:endParaRPr lang="vi-VN" b="1" dirty="0">
              <a:solidFill>
                <a:srgbClr val="0070C0"/>
              </a:solidFill>
            </a:endParaRPr>
          </a:p>
          <a:p>
            <a:r>
              <a:rPr lang="vi-VN" sz="1600" dirty="0"/>
              <a:t>Za razliku od drugih industrija gdje sponzorstvo podrazumijeva izravnu reklamu (npr. logotip na dresu), u ortopediji i medicini vrijede </a:t>
            </a:r>
            <a:r>
              <a:rPr lang="vi-VN" sz="1600" b="1" dirty="0"/>
              <a:t>stroga pravila etičkih kodeksa</a:t>
            </a:r>
            <a:r>
              <a:rPr lang="vi-VN" sz="1600" dirty="0"/>
              <a:t> (poput </a:t>
            </a:r>
            <a:r>
              <a:rPr lang="vi-VN" sz="1600" i="1" dirty="0"/>
              <a:t>MedTech Europe</a:t>
            </a:r>
            <a:r>
              <a:rPr lang="vi-VN" sz="1600" dirty="0"/>
              <a:t> kodeksa u EU i Hrvatskoj</a:t>
            </a:r>
            <a:r>
              <a:rPr lang="vi-VN" sz="1600" dirty="0" smtClean="0"/>
              <a:t>):</a:t>
            </a:r>
            <a:endParaRPr lang="hr-HR" sz="1600" dirty="0" smtClean="0"/>
          </a:p>
          <a:p>
            <a:endParaRPr lang="hr-HR" sz="1600" dirty="0" smtClean="0"/>
          </a:p>
          <a:p>
            <a:endParaRPr lang="vi-VN" sz="1600" dirty="0"/>
          </a:p>
          <a:p>
            <a:r>
              <a:rPr lang="vi-VN" sz="2000" b="1" dirty="0">
                <a:solidFill>
                  <a:srgbClr val="0070C0"/>
                </a:solidFill>
              </a:rPr>
              <a:t>Zabrana uvjetovanja:</a:t>
            </a:r>
            <a:r>
              <a:rPr lang="vi-VN" sz="2000" dirty="0">
                <a:solidFill>
                  <a:srgbClr val="0070C0"/>
                </a:solidFill>
              </a:rPr>
              <a:t> </a:t>
            </a:r>
            <a:r>
              <a:rPr lang="vi-VN" sz="1600" dirty="0"/>
              <a:t>Slanje na kongres </a:t>
            </a:r>
            <a:r>
              <a:rPr lang="vi-VN" b="1" dirty="0">
                <a:solidFill>
                  <a:srgbClr val="FF0000"/>
                </a:solidFill>
              </a:rPr>
              <a:t>ne smije biti uvjetovano</a:t>
            </a:r>
            <a:r>
              <a:rPr lang="vi-VN" dirty="0">
                <a:solidFill>
                  <a:srgbClr val="FF0000"/>
                </a:solidFill>
              </a:rPr>
              <a:t> </a:t>
            </a:r>
            <a:r>
              <a:rPr lang="vi-VN" sz="1600" dirty="0"/>
              <a:t>time da liječnik ili bolnica moraju kupiti točno određeni broj implantata. To bi se smatralo korupcijom ili podmićivanjem</a:t>
            </a:r>
            <a:r>
              <a:rPr lang="vi-VN" sz="1600" dirty="0" smtClean="0"/>
              <a:t>.</a:t>
            </a:r>
            <a:endParaRPr lang="hr-HR" sz="1600" dirty="0" smtClean="0"/>
          </a:p>
          <a:p>
            <a:endParaRPr lang="vi-VN" sz="1600" dirty="0"/>
          </a:p>
          <a:p>
            <a:r>
              <a:rPr lang="vi-VN" b="1" dirty="0">
                <a:solidFill>
                  <a:srgbClr val="0070C0"/>
                </a:solidFill>
              </a:rPr>
              <a:t>Izravna uplata organizatoru:</a:t>
            </a:r>
            <a:r>
              <a:rPr lang="vi-VN" dirty="0">
                <a:solidFill>
                  <a:srgbClr val="0070C0"/>
                </a:solidFill>
              </a:rPr>
              <a:t> </a:t>
            </a:r>
            <a:r>
              <a:rPr lang="vi-VN" sz="1600" dirty="0"/>
              <a:t>Kako bi se izbjegao sukob interesa, dobavljači danas najčešće ne isplaćuju novac izravno liječniku na račun. Umjesto toga, dobavljač uplaćuje kotizaciju i smještaj </a:t>
            </a:r>
            <a:r>
              <a:rPr lang="vi-VN" b="1" dirty="0">
                <a:solidFill>
                  <a:srgbClr val="FF0000"/>
                </a:solidFill>
              </a:rPr>
              <a:t>izravno organizatoru kongresa ili bolnici/udruzi</a:t>
            </a:r>
            <a:r>
              <a:rPr lang="vi-VN" dirty="0">
                <a:solidFill>
                  <a:srgbClr val="FF0000"/>
                </a:solidFill>
                <a:effectLst>
                  <a:outerShdw blurRad="38100" dist="38100" dir="2700000" algn="tl">
                    <a:srgbClr val="000000">
                      <a:alpha val="43137"/>
                    </a:srgbClr>
                  </a:outerShdw>
                </a:effectLst>
              </a:rPr>
              <a:t> </a:t>
            </a:r>
            <a:r>
              <a:rPr lang="vi-VN" sz="1600" dirty="0"/>
              <a:t>koja onda nominira liječnike</a:t>
            </a:r>
            <a:r>
              <a:rPr lang="vi-VN" sz="1600" dirty="0" smtClean="0"/>
              <a:t>.</a:t>
            </a:r>
            <a:endParaRPr lang="hr-HR" sz="1600" dirty="0" smtClean="0"/>
          </a:p>
          <a:p>
            <a:endParaRPr lang="vi-VN" sz="1600" dirty="0"/>
          </a:p>
          <a:p>
            <a:r>
              <a:rPr lang="vi-VN" b="1" dirty="0">
                <a:solidFill>
                  <a:srgbClr val="0070C0"/>
                </a:solidFill>
              </a:rPr>
              <a:t>Transparentnost:</a:t>
            </a:r>
            <a:r>
              <a:rPr lang="vi-VN" dirty="0">
                <a:solidFill>
                  <a:srgbClr val="0070C0"/>
                </a:solidFill>
              </a:rPr>
              <a:t> </a:t>
            </a:r>
            <a:r>
              <a:rPr lang="vi-VN" sz="1600" dirty="0"/>
              <a:t>Sva ovakva sponzorstva i plaćeni troškovi moraju biti javno objavljeni na platformama za transparentnost kako bi se vidjelo koji je liječnik primio podršku za edukaciju</a:t>
            </a:r>
            <a:r>
              <a:rPr lang="vi-VN" sz="1600" dirty="0" smtClean="0"/>
              <a:t>.</a:t>
            </a:r>
            <a:endParaRPr lang="hr-HR" sz="1600" dirty="0" smtClean="0"/>
          </a:p>
          <a:p>
            <a:endParaRPr lang="vi-VN"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aslov 1"/>
          <p:cNvSpPr>
            <a:spLocks noGrp="1"/>
          </p:cNvSpPr>
          <p:nvPr>
            <p:ph idx="1"/>
          </p:nvPr>
        </p:nvSpPr>
        <p:spPr>
          <a:xfrm>
            <a:off x="467544" y="404664"/>
            <a:ext cx="7488832" cy="5976664"/>
          </a:xfrm>
        </p:spPr>
        <p:txBody>
          <a:bodyPr>
            <a:normAutofit/>
          </a:bodyPr>
          <a:lstStyle/>
          <a:p>
            <a:pPr algn="ctr">
              <a:buNone/>
            </a:pPr>
            <a:r>
              <a:rPr lang="vi-VN" sz="2400" b="1" dirty="0" smtClean="0">
                <a:solidFill>
                  <a:srgbClr val="92D050"/>
                </a:solidFill>
              </a:rPr>
              <a:t>ŠTO </a:t>
            </a:r>
            <a:r>
              <a:rPr lang="vi-VN" sz="2400" b="1" dirty="0">
                <a:solidFill>
                  <a:srgbClr val="92D050"/>
                </a:solidFill>
              </a:rPr>
              <a:t>DOBAVLJAČ SMIJE </a:t>
            </a:r>
            <a:r>
              <a:rPr lang="vi-VN" sz="2400" b="1" dirty="0" smtClean="0">
                <a:solidFill>
                  <a:srgbClr val="92D050"/>
                </a:solidFill>
              </a:rPr>
              <a:t>FINANCIRATI</a:t>
            </a:r>
            <a:endParaRPr lang="hr-HR" sz="2400" b="1" dirty="0" smtClean="0">
              <a:solidFill>
                <a:srgbClr val="92D050"/>
              </a:solidFill>
            </a:endParaRPr>
          </a:p>
          <a:p>
            <a:pPr algn="ctr">
              <a:buNone/>
            </a:pPr>
            <a:r>
              <a:rPr lang="vi-VN" b="1" dirty="0" smtClean="0">
                <a:solidFill>
                  <a:srgbClr val="92D050"/>
                </a:solidFill>
              </a:rPr>
              <a:t> </a:t>
            </a:r>
            <a:r>
              <a:rPr lang="vi-VN" b="1" dirty="0">
                <a:solidFill>
                  <a:srgbClr val="92D050"/>
                </a:solidFill>
              </a:rPr>
              <a:t>(Dopušteno</a:t>
            </a:r>
            <a:r>
              <a:rPr lang="vi-VN" b="1" dirty="0" smtClean="0">
                <a:solidFill>
                  <a:srgbClr val="92D050"/>
                </a:solidFill>
              </a:rPr>
              <a:t>)</a:t>
            </a:r>
            <a:endParaRPr lang="hr-HR" sz="2000" b="1" dirty="0">
              <a:solidFill>
                <a:srgbClr val="92D050"/>
              </a:solidFill>
            </a:endParaRPr>
          </a:p>
          <a:p>
            <a:pPr algn="ctr">
              <a:buNone/>
            </a:pPr>
            <a:endParaRPr lang="vi-VN" b="1" dirty="0"/>
          </a:p>
          <a:p>
            <a:r>
              <a:rPr lang="vi-VN" sz="1600" b="1" dirty="0">
                <a:solidFill>
                  <a:srgbClr val="0070C0"/>
                </a:solidFill>
              </a:rPr>
              <a:t>Kotizacije za stručne skupove:</a:t>
            </a:r>
            <a:r>
              <a:rPr lang="vi-VN" sz="1600" dirty="0">
                <a:solidFill>
                  <a:srgbClr val="0070C0"/>
                </a:solidFill>
              </a:rPr>
              <a:t> </a:t>
            </a:r>
            <a:r>
              <a:rPr lang="vi-VN" sz="1600" dirty="0"/>
              <a:t>Plaćanje ulaznica i registracijskih naknada isključivo za znanstveni i edukacijski dio kongresa</a:t>
            </a:r>
            <a:r>
              <a:rPr lang="vi-VN" sz="1600" dirty="0" smtClean="0"/>
              <a:t>.</a:t>
            </a:r>
            <a:endParaRPr lang="hr-HR" sz="1600" dirty="0" smtClean="0"/>
          </a:p>
          <a:p>
            <a:endParaRPr lang="vi-VN" sz="1600" dirty="0"/>
          </a:p>
          <a:p>
            <a:r>
              <a:rPr lang="vi-VN" sz="1600" b="1" dirty="0">
                <a:solidFill>
                  <a:srgbClr val="0070C0"/>
                </a:solidFill>
              </a:rPr>
              <a:t>Putne troškove i smještaj:</a:t>
            </a:r>
            <a:r>
              <a:rPr lang="vi-VN" sz="1600" dirty="0">
                <a:solidFill>
                  <a:srgbClr val="0070C0"/>
                </a:solidFill>
              </a:rPr>
              <a:t> </a:t>
            </a:r>
            <a:r>
              <a:rPr lang="vi-VN" sz="1600" dirty="0"/>
              <a:t>Pokrivanje stvarnih i razumnih troškova prijevoza (ekonomska klasa) i smještaja (standardne hotelske sobe) isključivo za vrijeme trajanja službenog programa kongresa</a:t>
            </a:r>
            <a:r>
              <a:rPr lang="vi-VN" sz="1600" dirty="0" smtClean="0"/>
              <a:t>.</a:t>
            </a:r>
            <a:endParaRPr lang="hr-HR" sz="1600" dirty="0" smtClean="0"/>
          </a:p>
          <a:p>
            <a:endParaRPr lang="vi-VN" sz="1600" dirty="0"/>
          </a:p>
          <a:p>
            <a:r>
              <a:rPr lang="hr-HR" sz="1800" b="1" dirty="0" smtClean="0">
                <a:solidFill>
                  <a:srgbClr val="0070C0"/>
                </a:solidFill>
              </a:rPr>
              <a:t>Obroci</a:t>
            </a:r>
            <a:r>
              <a:rPr lang="vi-VN" sz="1800" b="1" dirty="0" smtClean="0">
                <a:solidFill>
                  <a:srgbClr val="0070C0"/>
                </a:solidFill>
              </a:rPr>
              <a:t>: </a:t>
            </a:r>
            <a:r>
              <a:rPr lang="vi-VN" sz="1600" dirty="0"/>
              <a:t>Financiranje hrane i pića tijekom događaja, ali samo u okviru "razumnih i skromnih" standarda države u kojoj se kongres održava. Obroci moraju biti sporedni dio edukacijskog programa</a:t>
            </a:r>
            <a:r>
              <a:rPr lang="vi-VN" sz="1600" dirty="0" smtClean="0"/>
              <a:t>.</a:t>
            </a:r>
            <a:endParaRPr lang="hr-HR" sz="1600" dirty="0" smtClean="0"/>
          </a:p>
          <a:p>
            <a:endParaRPr lang="vi-VN" sz="1600" dirty="0"/>
          </a:p>
          <a:p>
            <a:r>
              <a:rPr lang="vi-VN" sz="1800" b="1" dirty="0">
                <a:solidFill>
                  <a:srgbClr val="0070C0"/>
                </a:solidFill>
              </a:rPr>
              <a:t>Usluge predavača / konzultanata:</a:t>
            </a:r>
            <a:r>
              <a:rPr lang="vi-VN" sz="1800" dirty="0">
                <a:solidFill>
                  <a:srgbClr val="0070C0"/>
                </a:solidFill>
              </a:rPr>
              <a:t> </a:t>
            </a:r>
            <a:r>
              <a:rPr lang="vi-VN" sz="1600" dirty="0"/>
              <a:t>Ako liječnik na simpoziju drži predavanje o ugradnji tog implantata ili vodi radionicu, dobavljač mu smije platiti </a:t>
            </a:r>
            <a:r>
              <a:rPr lang="vi-VN" sz="1600" dirty="0" smtClean="0"/>
              <a:t>poštenu</a:t>
            </a:r>
            <a:r>
              <a:rPr lang="hr-HR" sz="1600" dirty="0"/>
              <a:t> </a:t>
            </a:r>
            <a:r>
              <a:rPr lang="vi-VN" sz="1600" dirty="0" smtClean="0"/>
              <a:t>tržišnu </a:t>
            </a:r>
            <a:r>
              <a:rPr lang="vi-VN" sz="1600" dirty="0"/>
              <a:t>naknadu (</a:t>
            </a:r>
            <a:r>
              <a:rPr lang="vi-VN" sz="1600" i="1" dirty="0"/>
              <a:t>Fair Market Value</a:t>
            </a:r>
            <a:r>
              <a:rPr lang="vi-VN" sz="1600" dirty="0"/>
              <a:t>) za obavljeni rad, uz pisani ugovor. </a:t>
            </a:r>
          </a:p>
          <a:p>
            <a:endParaRPr lang="hr-HR"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377432"/>
            <a:ext cx="763386" cy="76338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467544" y="476672"/>
            <a:ext cx="7787208" cy="5577483"/>
          </a:xfrm>
        </p:spPr>
        <p:txBody>
          <a:bodyPr>
            <a:normAutofit fontScale="85000" lnSpcReduction="10000"/>
          </a:bodyPr>
          <a:lstStyle/>
          <a:p>
            <a:pPr algn="ctr">
              <a:buNone/>
            </a:pPr>
            <a:r>
              <a:rPr lang="hr-HR" sz="2600" b="1" dirty="0" smtClean="0">
                <a:solidFill>
                  <a:srgbClr val="FF0000"/>
                </a:solidFill>
              </a:rPr>
              <a:t>ŠTO </a:t>
            </a:r>
            <a:r>
              <a:rPr lang="hr-HR" sz="2600" b="1" dirty="0">
                <a:solidFill>
                  <a:srgbClr val="FF0000"/>
                </a:solidFill>
              </a:rPr>
              <a:t>DOBAVLJAČ NE SMIJE FINANCIRATI </a:t>
            </a:r>
            <a:endParaRPr lang="hr-HR" sz="2600" b="1" dirty="0" smtClean="0">
              <a:solidFill>
                <a:srgbClr val="FF0000"/>
              </a:solidFill>
            </a:endParaRPr>
          </a:p>
          <a:p>
            <a:pPr algn="ctr">
              <a:buNone/>
            </a:pPr>
            <a:r>
              <a:rPr lang="hr-HR" b="1" dirty="0" smtClean="0">
                <a:solidFill>
                  <a:srgbClr val="FF0000"/>
                </a:solidFill>
              </a:rPr>
              <a:t>(</a:t>
            </a:r>
            <a:r>
              <a:rPr lang="hr-HR" b="1" dirty="0">
                <a:solidFill>
                  <a:srgbClr val="FF0000"/>
                </a:solidFill>
              </a:rPr>
              <a:t>Strogo zabranjeno</a:t>
            </a:r>
            <a:r>
              <a:rPr lang="hr-HR" b="1" dirty="0" smtClean="0">
                <a:solidFill>
                  <a:srgbClr val="FF0000"/>
                </a:solidFill>
              </a:rPr>
              <a:t>)</a:t>
            </a:r>
          </a:p>
          <a:p>
            <a:endParaRPr lang="hr-HR" sz="1700" b="1" dirty="0"/>
          </a:p>
          <a:p>
            <a:r>
              <a:rPr lang="hr-HR" sz="1800" b="1" dirty="0">
                <a:solidFill>
                  <a:srgbClr val="FF0000"/>
                </a:solidFill>
              </a:rPr>
              <a:t>Izravna plaćanja liječniku na privatni račun:</a:t>
            </a:r>
            <a:r>
              <a:rPr lang="hr-HR" sz="1800" dirty="0">
                <a:solidFill>
                  <a:srgbClr val="FF0000"/>
                </a:solidFill>
              </a:rPr>
              <a:t> </a:t>
            </a:r>
            <a:r>
              <a:rPr lang="hr-HR" sz="1600" dirty="0"/>
              <a:t>Sredstva za kotizaciju, letove ili smještaj ne smiju se uplaćivati izravno na privatni račun liječnika kao refundacija</a:t>
            </a:r>
            <a:r>
              <a:rPr lang="hr-HR" sz="1600" dirty="0" smtClean="0"/>
              <a:t>.</a:t>
            </a:r>
          </a:p>
          <a:p>
            <a:endParaRPr lang="hr-HR" sz="1600" dirty="0"/>
          </a:p>
          <a:p>
            <a:r>
              <a:rPr lang="hr-HR" sz="1800" b="1" dirty="0">
                <a:solidFill>
                  <a:srgbClr val="FF0000"/>
                </a:solidFill>
              </a:rPr>
              <a:t>Troškove pratnje:</a:t>
            </a:r>
            <a:r>
              <a:rPr lang="hr-HR" sz="1800" dirty="0">
                <a:solidFill>
                  <a:srgbClr val="FF0000"/>
                </a:solidFill>
              </a:rPr>
              <a:t> </a:t>
            </a:r>
            <a:r>
              <a:rPr lang="hr-HR" sz="1600" dirty="0"/>
              <a:t>Dobavljač ne smije platiti put, smještaj niti obroke za supružnike, partnere ili bilo koje druge osobe koje prate liječnika, a nisu zdravstveni djelatnici</a:t>
            </a:r>
            <a:r>
              <a:rPr lang="hr-HR" sz="1600" dirty="0" smtClean="0"/>
              <a:t>.</a:t>
            </a:r>
          </a:p>
          <a:p>
            <a:endParaRPr lang="hr-HR" sz="1600" dirty="0"/>
          </a:p>
          <a:p>
            <a:r>
              <a:rPr lang="hr-HR" sz="1800" b="1" dirty="0">
                <a:solidFill>
                  <a:srgbClr val="FF0000"/>
                </a:solidFill>
              </a:rPr>
              <a:t>Zabavni i turistički sadržaji:</a:t>
            </a:r>
            <a:r>
              <a:rPr lang="hr-HR" sz="1800" dirty="0">
                <a:solidFill>
                  <a:srgbClr val="FF0000"/>
                </a:solidFill>
              </a:rPr>
              <a:t> </a:t>
            </a:r>
            <a:r>
              <a:rPr lang="hr-HR" sz="1600" dirty="0"/>
              <a:t>Zabranjeno je financiranje izleta, sportskih aktivnosti (</a:t>
            </a:r>
            <a:r>
              <a:rPr lang="hr-HR" sz="1600" dirty="0" err="1"/>
              <a:t>npr</a:t>
            </a:r>
            <a:r>
              <a:rPr lang="hr-HR" sz="1600" dirty="0"/>
              <a:t>. golf, skijanje), kazališnih ulaznica, gala večera ili koncerata koji nisu dio službenog znanstvenog programa. </a:t>
            </a:r>
          </a:p>
          <a:p>
            <a:endParaRPr lang="hr-HR" sz="1600" dirty="0"/>
          </a:p>
          <a:p>
            <a:r>
              <a:rPr lang="hr-HR" sz="1800" b="1" dirty="0">
                <a:solidFill>
                  <a:srgbClr val="FF0000"/>
                </a:solidFill>
              </a:rPr>
              <a:t>Luksuzni smještaj i letovi:</a:t>
            </a:r>
            <a:r>
              <a:rPr lang="hr-HR" sz="1800" dirty="0">
                <a:solidFill>
                  <a:srgbClr val="FF0000"/>
                </a:solidFill>
              </a:rPr>
              <a:t> </a:t>
            </a:r>
            <a:r>
              <a:rPr lang="hr-HR" sz="1600" dirty="0"/>
              <a:t>Financiranje hotela s 5 zvjezdica (odnosno luksuznih </a:t>
            </a:r>
            <a:r>
              <a:rPr lang="hr-HR" sz="1600" i="1" dirty="0" err="1"/>
              <a:t>resorta</a:t>
            </a:r>
            <a:r>
              <a:rPr lang="hr-HR" sz="1600" dirty="0"/>
              <a:t>) te biznis ili prve klase u zrakoplovima u pravilu je zabranjeno, osim u iznimnim interkontinentalnim slučajevima ako je to interno propisano </a:t>
            </a:r>
            <a:r>
              <a:rPr lang="hr-HR" sz="1600" i="1" dirty="0" err="1"/>
              <a:t>compliance</a:t>
            </a:r>
            <a:r>
              <a:rPr lang="hr-HR" sz="1600" dirty="0"/>
              <a:t> politikom</a:t>
            </a:r>
            <a:r>
              <a:rPr lang="hr-HR" sz="1600" dirty="0" smtClean="0"/>
              <a:t>.</a:t>
            </a:r>
          </a:p>
          <a:p>
            <a:endParaRPr lang="hr-HR" sz="1600" dirty="0"/>
          </a:p>
          <a:p>
            <a:r>
              <a:rPr lang="hr-HR" sz="1800" b="1" dirty="0">
                <a:solidFill>
                  <a:srgbClr val="FF0000"/>
                </a:solidFill>
              </a:rPr>
              <a:t>Pokrivanje privatnog vremena / produženi boravak:</a:t>
            </a:r>
            <a:r>
              <a:rPr lang="hr-HR" sz="1800" dirty="0">
                <a:solidFill>
                  <a:srgbClr val="FF0000"/>
                </a:solidFill>
              </a:rPr>
              <a:t> </a:t>
            </a:r>
            <a:r>
              <a:rPr lang="hr-HR" sz="1600" dirty="0"/>
              <a:t>Ako kongres traje od petka do nedjelje, dobavljač ne smije platiti smještaj liječniku ako ovaj odluči ostati na toj destinaciji još tri dana privatno na odmoru.</a:t>
            </a:r>
          </a:p>
          <a:p>
            <a:endParaRPr lang="hr-HR"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188640"/>
            <a:ext cx="1224136" cy="122413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aslov 1"/>
          <p:cNvSpPr>
            <a:spLocks noGrp="1"/>
          </p:cNvSpPr>
          <p:nvPr>
            <p:ph idx="1"/>
          </p:nvPr>
        </p:nvSpPr>
        <p:spPr>
          <a:xfrm>
            <a:off x="457200" y="404813"/>
            <a:ext cx="8229600" cy="5721350"/>
          </a:xfrm>
        </p:spPr>
        <p:txBody>
          <a:bodyPr>
            <a:normAutofit/>
          </a:bodyPr>
          <a:lstStyle/>
          <a:p>
            <a:pPr algn="ctr">
              <a:buNone/>
            </a:pPr>
            <a:r>
              <a:rPr lang="vi-VN" sz="2400" b="1" dirty="0" smtClean="0">
                <a:solidFill>
                  <a:srgbClr val="0070C0"/>
                </a:solidFill>
              </a:rPr>
              <a:t>Ključni </a:t>
            </a:r>
            <a:r>
              <a:rPr lang="vi-VN" sz="2400" b="1" dirty="0">
                <a:solidFill>
                  <a:srgbClr val="0070C0"/>
                </a:solidFill>
              </a:rPr>
              <a:t>mehanizmi provedbe </a:t>
            </a:r>
            <a:endParaRPr lang="hr-HR" sz="2400" b="1" dirty="0" smtClean="0">
              <a:solidFill>
                <a:srgbClr val="0070C0"/>
              </a:solidFill>
            </a:endParaRPr>
          </a:p>
          <a:p>
            <a:pPr algn="ctr">
              <a:buNone/>
            </a:pPr>
            <a:r>
              <a:rPr lang="vi-VN" sz="1800" b="1" dirty="0" smtClean="0">
                <a:solidFill>
                  <a:srgbClr val="0070C0"/>
                </a:solidFill>
              </a:rPr>
              <a:t>(</a:t>
            </a:r>
            <a:r>
              <a:rPr lang="vi-VN" sz="1800" b="1" dirty="0">
                <a:solidFill>
                  <a:srgbClr val="0070C0"/>
                </a:solidFill>
              </a:rPr>
              <a:t>Kako se to radi u praksi</a:t>
            </a:r>
            <a:r>
              <a:rPr lang="vi-VN" sz="1800" b="1" dirty="0" smtClean="0">
                <a:solidFill>
                  <a:srgbClr val="0070C0"/>
                </a:solidFill>
              </a:rPr>
              <a:t>?)</a:t>
            </a:r>
            <a:endParaRPr lang="hr-HR" sz="1800" b="1" dirty="0" smtClean="0">
              <a:solidFill>
                <a:srgbClr val="0070C0"/>
              </a:solidFill>
            </a:endParaRPr>
          </a:p>
          <a:p>
            <a:pPr algn="ctr">
              <a:buNone/>
            </a:pPr>
            <a:endParaRPr lang="vi-VN" sz="1800" b="1" dirty="0"/>
          </a:p>
          <a:p>
            <a:r>
              <a:rPr lang="vi-VN" sz="1800" b="1" dirty="0">
                <a:solidFill>
                  <a:srgbClr val="0070C0"/>
                </a:solidFill>
              </a:rPr>
              <a:t>Model obrazovnih potpora (Educational Grants):</a:t>
            </a:r>
            <a:r>
              <a:rPr lang="vi-VN" sz="1800" dirty="0">
                <a:solidFill>
                  <a:srgbClr val="0070C0"/>
                </a:solidFill>
              </a:rPr>
              <a:t> </a:t>
            </a:r>
            <a:r>
              <a:rPr lang="vi-VN" sz="1600" dirty="0"/>
              <a:t>Dobavljač ne bira imenom i prezimenom liječnika kojeg šalje. Umjesto toga, dobavljač uplaćuje </a:t>
            </a:r>
            <a:r>
              <a:rPr lang="vi-VN" sz="1600" i="1" dirty="0"/>
              <a:t>Educational Grant</a:t>
            </a:r>
            <a:r>
              <a:rPr lang="vi-VN" sz="1600" dirty="0"/>
              <a:t> (obrazovnu potporu) </a:t>
            </a:r>
            <a:r>
              <a:rPr lang="vi-VN" sz="1600" b="1" dirty="0"/>
              <a:t>bolnici ili stručnom liječničkom društvu</a:t>
            </a:r>
            <a:r>
              <a:rPr lang="vi-VN" sz="1600" dirty="0"/>
              <a:t>. Tada neovisno povjerenstvo unutar bolnice ili udruge odlučuje koji će liječnik ići na edukaciju na temelju stručnih kriterija</a:t>
            </a:r>
            <a:r>
              <a:rPr lang="vi-VN" sz="1600" dirty="0" smtClean="0"/>
              <a:t>.</a:t>
            </a:r>
            <a:endParaRPr lang="hr-HR" sz="1600" dirty="0" smtClean="0"/>
          </a:p>
          <a:p>
            <a:endParaRPr lang="vi-VN" sz="1600" dirty="0"/>
          </a:p>
          <a:p>
            <a:r>
              <a:rPr lang="vi-VN" sz="1800" b="1" dirty="0">
                <a:solidFill>
                  <a:srgbClr val="0070C0"/>
                </a:solidFill>
              </a:rPr>
              <a:t>Provjera kongresa (Conference Vetting System - CVS):</a:t>
            </a:r>
            <a:r>
              <a:rPr lang="vi-VN" sz="1800" dirty="0">
                <a:solidFill>
                  <a:srgbClr val="0070C0"/>
                </a:solidFill>
              </a:rPr>
              <a:t> </a:t>
            </a:r>
            <a:r>
              <a:rPr lang="vi-VN" sz="1600" dirty="0"/>
              <a:t>Prije nego što dobavljač odluči financirati odlazak na neki kongres, taj događaj mora biti odobren kroz sustav </a:t>
            </a:r>
            <a:r>
              <a:rPr lang="vi-VN" sz="1600" i="1" dirty="0"/>
              <a:t>CVS</a:t>
            </a:r>
            <a:r>
              <a:rPr lang="vi-VN" sz="1600" dirty="0"/>
              <a:t> od strane </a:t>
            </a:r>
            <a:r>
              <a:rPr lang="vi-VN" sz="1600" i="1" dirty="0"/>
              <a:t>Ethical MedTech</a:t>
            </a:r>
            <a:r>
              <a:rPr lang="vi-VN" sz="1600" dirty="0"/>
              <a:t> organizacije. Ako sustav procijeni da kongres ima previše "zabavnog" ili turističkog sadržaja, dobavljačima je zabranjeno sponzorirati sudionike za taj događaj</a:t>
            </a:r>
            <a:r>
              <a:rPr lang="vi-VN" sz="1600" dirty="0" smtClean="0"/>
              <a:t>.</a:t>
            </a:r>
            <a:endParaRPr lang="hr-HR" sz="1600" dirty="0" smtClean="0"/>
          </a:p>
          <a:p>
            <a:pPr>
              <a:buNone/>
            </a:pPr>
            <a:endParaRPr lang="vi-VN" sz="1600" dirty="0"/>
          </a:p>
          <a:p>
            <a:r>
              <a:rPr lang="vi-VN" sz="1800" b="1" dirty="0">
                <a:solidFill>
                  <a:srgbClr val="0070C0"/>
                </a:solidFill>
              </a:rPr>
              <a:t>Transparentnost objava (Disclosure):</a:t>
            </a:r>
            <a:r>
              <a:rPr lang="vi-VN" sz="1800" dirty="0">
                <a:solidFill>
                  <a:srgbClr val="0070C0"/>
                </a:solidFill>
              </a:rPr>
              <a:t> </a:t>
            </a:r>
            <a:r>
              <a:rPr lang="vi-VN" sz="1600" dirty="0"/>
              <a:t>Dobavljač je zakonski i etički </a:t>
            </a:r>
            <a:r>
              <a:rPr lang="vi-VN" sz="1600" dirty="0" smtClean="0"/>
              <a:t>obvezan </a:t>
            </a:r>
            <a:r>
              <a:rPr lang="vi-VN" sz="1600" dirty="0"/>
              <a:t>javno objaviti (na godišnjoj razini) sve novčane iznose i potpore koje je pružio zdravstvenim organizacijama ili ustanovama za potrebe edukacije liječnika</a:t>
            </a:r>
          </a:p>
          <a:p>
            <a:endParaRPr lang="hr-H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slov 1"/>
          <p:cNvSpPr>
            <a:spLocks noGrp="1"/>
          </p:cNvSpPr>
          <p:nvPr>
            <p:ph idx="1"/>
          </p:nvPr>
        </p:nvSpPr>
        <p:spPr>
          <a:xfrm>
            <a:off x="323528" y="764704"/>
            <a:ext cx="7067128" cy="5289450"/>
          </a:xfrm>
        </p:spPr>
        <p:txBody>
          <a:bodyPr>
            <a:normAutofit fontScale="92500" lnSpcReduction="10000"/>
          </a:bodyPr>
          <a:lstStyle/>
          <a:p>
            <a:endParaRPr lang="hr-HR" sz="1700" b="1" dirty="0" smtClean="0"/>
          </a:p>
          <a:p>
            <a:pPr algn="ctr">
              <a:buNone/>
            </a:pPr>
            <a:r>
              <a:rPr lang="hr-HR" sz="2000" b="1" dirty="0" smtClean="0">
                <a:solidFill>
                  <a:srgbClr val="00B050"/>
                </a:solidFill>
              </a:rPr>
              <a:t>1. Obrazovne </a:t>
            </a:r>
            <a:r>
              <a:rPr lang="hr-HR" sz="2000" b="1" dirty="0">
                <a:solidFill>
                  <a:srgbClr val="00B050"/>
                </a:solidFill>
              </a:rPr>
              <a:t>potpore (</a:t>
            </a:r>
            <a:r>
              <a:rPr lang="hr-HR" sz="2000" b="1" dirty="0" err="1">
                <a:solidFill>
                  <a:srgbClr val="00B050"/>
                </a:solidFill>
              </a:rPr>
              <a:t>Educational</a:t>
            </a:r>
            <a:r>
              <a:rPr lang="hr-HR" sz="2000" b="1" dirty="0">
                <a:solidFill>
                  <a:srgbClr val="00B050"/>
                </a:solidFill>
              </a:rPr>
              <a:t> </a:t>
            </a:r>
            <a:r>
              <a:rPr lang="hr-HR" sz="2000" b="1" dirty="0" err="1">
                <a:solidFill>
                  <a:srgbClr val="00B050"/>
                </a:solidFill>
              </a:rPr>
              <a:t>Grants</a:t>
            </a:r>
            <a:r>
              <a:rPr lang="hr-HR" sz="2000" b="1" dirty="0">
                <a:solidFill>
                  <a:srgbClr val="00B050"/>
                </a:solidFill>
              </a:rPr>
              <a:t>) bolnici ili </a:t>
            </a:r>
            <a:r>
              <a:rPr lang="hr-HR" sz="2000" b="1" dirty="0" smtClean="0">
                <a:solidFill>
                  <a:srgbClr val="00B050"/>
                </a:solidFill>
              </a:rPr>
              <a:t>udruzi</a:t>
            </a:r>
          </a:p>
          <a:p>
            <a:pPr algn="ctr">
              <a:buNone/>
            </a:pPr>
            <a:endParaRPr lang="hr-HR" sz="1700" b="1" dirty="0"/>
          </a:p>
          <a:p>
            <a:r>
              <a:rPr lang="hr-HR" sz="1700" dirty="0"/>
              <a:t>Ovo je </a:t>
            </a:r>
            <a:r>
              <a:rPr lang="hr-HR" sz="1800" b="1" dirty="0">
                <a:solidFill>
                  <a:srgbClr val="0070C0"/>
                </a:solidFill>
              </a:rPr>
              <a:t>najčišći i porezno najsigurniji model</a:t>
            </a:r>
            <a:r>
              <a:rPr lang="hr-HR" sz="1800" dirty="0">
                <a:solidFill>
                  <a:srgbClr val="0070C0"/>
                </a:solidFill>
              </a:rPr>
              <a:t> </a:t>
            </a:r>
            <a:r>
              <a:rPr lang="hr-HR" sz="1700" dirty="0"/>
              <a:t>koji zahtijevaju moderni etički kodeksi. Dobavljač uplaćuje sredstva (potporu) na žiroračun bolnice (ustanove) ili stručnog liječničkog društva (</a:t>
            </a:r>
            <a:r>
              <a:rPr lang="hr-HR" sz="1700" dirty="0" err="1"/>
              <a:t>npr</a:t>
            </a:r>
            <a:r>
              <a:rPr lang="hr-HR" sz="1700" dirty="0"/>
              <a:t>. </a:t>
            </a:r>
            <a:r>
              <a:rPr lang="hr-HR" sz="1700" i="1" dirty="0"/>
              <a:t>Hrvatsko ortopedsko društvo</a:t>
            </a:r>
            <a:r>
              <a:rPr lang="hr-HR" sz="1700" dirty="0"/>
              <a:t>), a oni sami biraju i šalju liječnika</a:t>
            </a:r>
            <a:r>
              <a:rPr lang="hr-HR" sz="1700" dirty="0" smtClean="0"/>
              <a:t>.</a:t>
            </a:r>
          </a:p>
          <a:p>
            <a:endParaRPr lang="hr-HR" sz="1700" dirty="0"/>
          </a:p>
          <a:p>
            <a:r>
              <a:rPr lang="hr-HR" sz="1700" b="1" dirty="0"/>
              <a:t>Tretman za </a:t>
            </a:r>
            <a:r>
              <a:rPr lang="hr-HR" sz="1700" b="1" dirty="0" smtClean="0"/>
              <a:t>dobavljača:</a:t>
            </a:r>
            <a:r>
              <a:rPr lang="hr-HR" sz="1700" dirty="0" smtClean="0"/>
              <a:t> </a:t>
            </a:r>
            <a:r>
              <a:rPr lang="hr-HR" sz="1700" dirty="0"/>
              <a:t>Ovo se porezno tretira kao </a:t>
            </a:r>
            <a:r>
              <a:rPr lang="hr-HR" sz="1700" b="1" dirty="0"/>
              <a:t>donacija (darovanje) za općekorisne / znanstvene / zdravstvene svrhe</a:t>
            </a:r>
            <a:r>
              <a:rPr lang="hr-HR" sz="1700" dirty="0"/>
              <a:t>. </a:t>
            </a:r>
            <a:r>
              <a:rPr lang="hr-HR" sz="2400" b="1" dirty="0">
                <a:solidFill>
                  <a:srgbClr val="0070C0"/>
                </a:solidFill>
              </a:rPr>
              <a:t>Trošak </a:t>
            </a:r>
            <a:r>
              <a:rPr lang="hr-HR" sz="2400" b="1" dirty="0" smtClean="0">
                <a:solidFill>
                  <a:srgbClr val="0070C0"/>
                </a:solidFill>
              </a:rPr>
              <a:t>je </a:t>
            </a:r>
            <a:r>
              <a:rPr lang="hr-HR" sz="2400" b="1" dirty="0">
                <a:solidFill>
                  <a:srgbClr val="0070C0"/>
                </a:solidFill>
              </a:rPr>
              <a:t>porezno priznati rashod u visini do 2% prihoda ostvarenih u prethodnoj godini. </a:t>
            </a:r>
            <a:endParaRPr lang="hr-HR" sz="2400" b="1" dirty="0" smtClean="0">
              <a:solidFill>
                <a:srgbClr val="0070C0"/>
              </a:solidFill>
            </a:endParaRPr>
          </a:p>
          <a:p>
            <a:endParaRPr lang="hr-HR" sz="1700" dirty="0"/>
          </a:p>
          <a:p>
            <a:r>
              <a:rPr lang="hr-HR" sz="1800" b="1" dirty="0" smtClean="0">
                <a:solidFill>
                  <a:srgbClr val="0070C0"/>
                </a:solidFill>
              </a:rPr>
              <a:t>Za </a:t>
            </a:r>
            <a:r>
              <a:rPr lang="hr-HR" sz="1800" b="1" dirty="0">
                <a:solidFill>
                  <a:srgbClr val="0070C0"/>
                </a:solidFill>
              </a:rPr>
              <a:t>samog liječnika </a:t>
            </a:r>
            <a:r>
              <a:rPr lang="hr-HR" sz="1700" dirty="0"/>
              <a:t>koji putuje na kongres ovo je potpuno </a:t>
            </a:r>
            <a:r>
              <a:rPr lang="hr-HR" sz="1800" b="1" dirty="0">
                <a:solidFill>
                  <a:srgbClr val="0070C0"/>
                </a:solidFill>
              </a:rPr>
              <a:t>neoporezivo</a:t>
            </a:r>
            <a:r>
              <a:rPr lang="hr-HR" sz="1800" dirty="0">
                <a:solidFill>
                  <a:srgbClr val="0070C0"/>
                </a:solidFill>
              </a:rPr>
              <a:t>. </a:t>
            </a:r>
            <a:r>
              <a:rPr lang="hr-HR" sz="1700" dirty="0"/>
              <a:t>Budući da ga šalje njegova matična ustanova (ili strukovna udruga), trošak kotizacije, puta i smještaja ne ulazi u njegov dohodak i nema nikakvih davanja.</a:t>
            </a:r>
          </a:p>
          <a:p>
            <a:endParaRPr lang="hr-H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179512" y="836712"/>
            <a:ext cx="7859216" cy="5217443"/>
          </a:xfrm>
        </p:spPr>
        <p:txBody>
          <a:bodyPr>
            <a:normAutofit/>
          </a:bodyPr>
          <a:lstStyle/>
          <a:p>
            <a:pPr algn="ctr">
              <a:buNone/>
            </a:pPr>
            <a:r>
              <a:rPr lang="hr-HR" sz="2000" b="1" dirty="0">
                <a:solidFill>
                  <a:srgbClr val="92D050"/>
                </a:solidFill>
              </a:rPr>
              <a:t>2. </a:t>
            </a:r>
            <a:r>
              <a:rPr lang="hr-HR" sz="2000" b="1" dirty="0" smtClean="0">
                <a:solidFill>
                  <a:srgbClr val="92D050"/>
                </a:solidFill>
              </a:rPr>
              <a:t>Izravno </a:t>
            </a:r>
            <a:r>
              <a:rPr lang="hr-HR" sz="2000" b="1" dirty="0">
                <a:solidFill>
                  <a:srgbClr val="92D050"/>
                </a:solidFill>
              </a:rPr>
              <a:t>plaćanje kotizacije/smještaja u ime </a:t>
            </a:r>
            <a:r>
              <a:rPr lang="hr-HR" sz="2000" b="1" dirty="0" smtClean="0">
                <a:solidFill>
                  <a:srgbClr val="92D050"/>
                </a:solidFill>
              </a:rPr>
              <a:t>liječnika</a:t>
            </a:r>
          </a:p>
          <a:p>
            <a:pPr algn="ctr">
              <a:buNone/>
            </a:pPr>
            <a:r>
              <a:rPr lang="hr-HR" sz="2000" b="1" dirty="0" smtClean="0">
                <a:solidFill>
                  <a:srgbClr val="0070C0"/>
                </a:solidFill>
              </a:rPr>
              <a:t> </a:t>
            </a:r>
            <a:r>
              <a:rPr lang="hr-HR" sz="2000" b="1" dirty="0">
                <a:solidFill>
                  <a:srgbClr val="0070C0"/>
                </a:solidFill>
              </a:rPr>
              <a:t>(Rizik od "Drugog dohotka</a:t>
            </a:r>
            <a:r>
              <a:rPr lang="hr-HR" sz="2000" b="1" dirty="0" smtClean="0">
                <a:solidFill>
                  <a:srgbClr val="0070C0"/>
                </a:solidFill>
              </a:rPr>
              <a:t>")</a:t>
            </a:r>
          </a:p>
          <a:p>
            <a:pPr>
              <a:buNone/>
            </a:pPr>
            <a:endParaRPr lang="hr-HR" sz="1600" b="1" dirty="0"/>
          </a:p>
          <a:p>
            <a:r>
              <a:rPr lang="hr-HR" sz="1600" dirty="0"/>
              <a:t>Ako dobavljač samostalno </a:t>
            </a:r>
            <a:r>
              <a:rPr lang="hr-HR" sz="1800" b="1" dirty="0">
                <a:solidFill>
                  <a:srgbClr val="0070C0"/>
                </a:solidFill>
              </a:rPr>
              <a:t>odabere liječnika (imenom i prezimenom) </a:t>
            </a:r>
            <a:r>
              <a:rPr lang="hr-HR" sz="1600" dirty="0"/>
              <a:t>i izravno plati njegovu kotizaciju, avionsku kartu ili hotel agenciji, situacija se s poreznog stajališta komplicira</a:t>
            </a:r>
            <a:r>
              <a:rPr lang="hr-HR" sz="1600" dirty="0" smtClean="0"/>
              <a:t>.</a:t>
            </a:r>
          </a:p>
          <a:p>
            <a:endParaRPr lang="hr-HR" sz="1600" dirty="0"/>
          </a:p>
          <a:p>
            <a:r>
              <a:rPr lang="hr-HR" sz="1600" dirty="0" smtClean="0"/>
              <a:t>Porezna </a:t>
            </a:r>
            <a:r>
              <a:rPr lang="hr-HR" sz="1600" dirty="0"/>
              <a:t>uprava u ovome može vidjeti </a:t>
            </a:r>
            <a:r>
              <a:rPr lang="hr-HR" sz="1800" b="1" dirty="0">
                <a:solidFill>
                  <a:srgbClr val="0070C0"/>
                </a:solidFill>
              </a:rPr>
              <a:t>primitak u naravi</a:t>
            </a:r>
            <a:r>
              <a:rPr lang="hr-HR" sz="1800" dirty="0">
                <a:solidFill>
                  <a:srgbClr val="0070C0"/>
                </a:solidFill>
              </a:rPr>
              <a:t> </a:t>
            </a:r>
            <a:r>
              <a:rPr lang="hr-HR" sz="1600" dirty="0"/>
              <a:t>za tog konkretnog liječnika koji nije zaposlenik vaše tvrtke. S obzirom na to da liječnik prima ekonomsku korist (plaćeni put i edukaciju) od treće strane, Porezna uprava to može okarakterizirati kao </a:t>
            </a:r>
            <a:r>
              <a:rPr lang="hr-HR" sz="1800" b="1" dirty="0">
                <a:solidFill>
                  <a:srgbClr val="0070C0"/>
                </a:solidFill>
              </a:rPr>
              <a:t>drugi dohodak</a:t>
            </a:r>
            <a:r>
              <a:rPr lang="hr-HR" sz="1800" dirty="0" smtClean="0">
                <a:solidFill>
                  <a:srgbClr val="0070C0"/>
                </a:solidFill>
              </a:rPr>
              <a:t>.</a:t>
            </a:r>
          </a:p>
          <a:p>
            <a:pPr>
              <a:buNone/>
            </a:pPr>
            <a:endParaRPr lang="hr-HR" sz="1600" dirty="0"/>
          </a:p>
          <a:p>
            <a:r>
              <a:rPr lang="hr-HR" sz="1600" dirty="0" smtClean="0"/>
              <a:t>Ako </a:t>
            </a:r>
            <a:r>
              <a:rPr lang="hr-HR" sz="1600" dirty="0"/>
              <a:t>se utvrdi drugi dohodak, </a:t>
            </a:r>
            <a:r>
              <a:rPr lang="hr-HR" sz="1800" b="1" dirty="0">
                <a:solidFill>
                  <a:srgbClr val="0070C0"/>
                </a:solidFill>
              </a:rPr>
              <a:t>dobavljač </a:t>
            </a:r>
            <a:r>
              <a:rPr lang="hr-HR" sz="1600" dirty="0"/>
              <a:t>bi morao na ukupnu vrijednost plaćenog puta (preračunatu na bruto iznos) obračunati i platiti </a:t>
            </a:r>
            <a:r>
              <a:rPr lang="hr-HR" sz="1800" b="1" dirty="0">
                <a:solidFill>
                  <a:srgbClr val="0070C0"/>
                </a:solidFill>
              </a:rPr>
              <a:t>porez na dohodak i pripadajuće doprinose</a:t>
            </a:r>
            <a:r>
              <a:rPr lang="hr-HR" sz="1600" dirty="0"/>
              <a:t>. Za tvrtku to znači drastično poskupljenje cijelog procesa.</a:t>
            </a:r>
          </a:p>
          <a:p>
            <a:endParaRPr lang="hr-H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467544" y="692696"/>
            <a:ext cx="8229600" cy="5505475"/>
          </a:xfrm>
        </p:spPr>
        <p:txBody>
          <a:bodyPr>
            <a:normAutofit/>
          </a:bodyPr>
          <a:lstStyle/>
          <a:p>
            <a:pPr algn="ctr">
              <a:buNone/>
            </a:pPr>
            <a:r>
              <a:rPr lang="hr-HR" sz="2000" b="1" dirty="0" smtClean="0">
                <a:solidFill>
                  <a:srgbClr val="92D050"/>
                </a:solidFill>
              </a:rPr>
              <a:t>3. Liječnik </a:t>
            </a:r>
            <a:r>
              <a:rPr lang="hr-HR" sz="2000" b="1" dirty="0">
                <a:solidFill>
                  <a:srgbClr val="92D050"/>
                </a:solidFill>
              </a:rPr>
              <a:t>kao predavač ili konzultant </a:t>
            </a:r>
            <a:endParaRPr lang="hr-HR" sz="2000" b="1" dirty="0" smtClean="0">
              <a:solidFill>
                <a:srgbClr val="92D050"/>
              </a:solidFill>
            </a:endParaRPr>
          </a:p>
          <a:p>
            <a:pPr algn="ctr">
              <a:buNone/>
            </a:pPr>
            <a:r>
              <a:rPr lang="hr-HR" sz="1600" b="1" dirty="0" smtClean="0">
                <a:solidFill>
                  <a:srgbClr val="0070C0"/>
                </a:solidFill>
              </a:rPr>
              <a:t>(</a:t>
            </a:r>
            <a:r>
              <a:rPr lang="hr-HR" sz="1600" b="1" dirty="0">
                <a:solidFill>
                  <a:srgbClr val="0070C0"/>
                </a:solidFill>
              </a:rPr>
              <a:t>Ugovor o djelu / autorskom djelu</a:t>
            </a:r>
            <a:r>
              <a:rPr lang="hr-HR" sz="1600" b="1" dirty="0" smtClean="0">
                <a:solidFill>
                  <a:srgbClr val="0070C0"/>
                </a:solidFill>
              </a:rPr>
              <a:t>)</a:t>
            </a:r>
          </a:p>
          <a:p>
            <a:pPr>
              <a:buNone/>
            </a:pPr>
            <a:endParaRPr lang="hr-HR" sz="1600" b="1" dirty="0"/>
          </a:p>
          <a:p>
            <a:r>
              <a:rPr lang="hr-HR" sz="1600" dirty="0"/>
              <a:t>Ako liječnik na kongresu aktivno sudjeluje — drži predavanje o vašem ortopedskom implantatu, vodi radionicu ili prezentira kliničku studiju — odnos se mijenja u </a:t>
            </a:r>
            <a:r>
              <a:rPr lang="hr-HR" sz="2400" b="1" dirty="0">
                <a:solidFill>
                  <a:srgbClr val="0070C0"/>
                </a:solidFill>
              </a:rPr>
              <a:t>poslovni odnos pružanja usluge</a:t>
            </a:r>
            <a:r>
              <a:rPr lang="hr-HR" sz="2400" b="1" dirty="0" smtClean="0">
                <a:solidFill>
                  <a:srgbClr val="0070C0"/>
                </a:solidFill>
              </a:rPr>
              <a:t>.</a:t>
            </a:r>
          </a:p>
          <a:p>
            <a:pPr>
              <a:buNone/>
            </a:pPr>
            <a:endParaRPr lang="hr-HR" sz="1600" dirty="0"/>
          </a:p>
          <a:p>
            <a:r>
              <a:rPr lang="hr-HR" sz="1800" b="1" dirty="0">
                <a:solidFill>
                  <a:srgbClr val="0070C0"/>
                </a:solidFill>
              </a:rPr>
              <a:t>Kako funkcionira:</a:t>
            </a:r>
            <a:r>
              <a:rPr lang="hr-HR" sz="1800" dirty="0">
                <a:solidFill>
                  <a:srgbClr val="0070C0"/>
                </a:solidFill>
              </a:rPr>
              <a:t> </a:t>
            </a:r>
            <a:r>
              <a:rPr lang="hr-HR" sz="1600" dirty="0"/>
              <a:t>S liječnikom se sklapa ugovor (autorski ugovor ili ugovor o djelu) za održavanje predavanja/edukacije. Unutar tog ugovora definira se naknada za predavanje, ali se ugovaraju i </a:t>
            </a:r>
            <a:r>
              <a:rPr lang="hr-HR" sz="1600" b="1" dirty="0"/>
              <a:t>stvarni troškovi puta, smještaja i prehrane</a:t>
            </a:r>
            <a:r>
              <a:rPr lang="hr-HR" sz="1600" dirty="0"/>
              <a:t> nastali u svrhu izvršenja tog ugovora</a:t>
            </a:r>
            <a:r>
              <a:rPr lang="hr-HR" sz="1600" dirty="0" smtClean="0"/>
              <a:t>.</a:t>
            </a:r>
          </a:p>
          <a:p>
            <a:endParaRPr lang="hr-HR" sz="1600" dirty="0"/>
          </a:p>
          <a:p>
            <a:r>
              <a:rPr lang="hr-HR" sz="1800" b="1" dirty="0">
                <a:solidFill>
                  <a:srgbClr val="0070C0"/>
                </a:solidFill>
              </a:rPr>
              <a:t>Tretman:</a:t>
            </a:r>
            <a:r>
              <a:rPr lang="hr-HR" sz="1800" dirty="0">
                <a:solidFill>
                  <a:srgbClr val="0070C0"/>
                </a:solidFill>
              </a:rPr>
              <a:t> </a:t>
            </a:r>
            <a:r>
              <a:rPr lang="hr-HR" sz="1600" dirty="0"/>
              <a:t>Isplaćena naknada oporezuje se kao drugi dohodak (ili autorski honorar), dok su stvarni troškovi puta i smještaja popratni trošak poslovanja tvrtke koji je </a:t>
            </a:r>
            <a:r>
              <a:rPr lang="hr-HR" sz="1600" b="1" dirty="0"/>
              <a:t>porezno priznat rashod</a:t>
            </a:r>
            <a:r>
              <a:rPr lang="hr-HR" sz="1600" dirty="0"/>
              <a:t> u cijelosti, pod uvjetom da su priloženi svi računi (vjerodostojna dokumentacija).</a:t>
            </a:r>
          </a:p>
          <a:p>
            <a:endParaRPr lang="hr-H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slov 2"/>
          <p:cNvSpPr>
            <a:spLocks noGrp="1"/>
          </p:cNvSpPr>
          <p:nvPr>
            <p:ph type="title"/>
          </p:nvPr>
        </p:nvSpPr>
        <p:spPr>
          <a:xfrm>
            <a:off x="611560" y="764704"/>
            <a:ext cx="6984776" cy="4378498"/>
          </a:xfrm>
        </p:spPr>
        <p:txBody>
          <a:bodyPr>
            <a:normAutofit/>
          </a:bodyPr>
          <a:lstStyle/>
          <a:p>
            <a:r>
              <a:rPr lang="hr-HR" dirty="0" smtClean="0">
                <a:solidFill>
                  <a:srgbClr val="0070C0"/>
                </a:solidFill>
              </a:rPr>
              <a:t>Koji je razlog potrebe za edukacijom?</a:t>
            </a:r>
            <a:br>
              <a:rPr lang="hr-HR" dirty="0" smtClean="0">
                <a:solidFill>
                  <a:srgbClr val="0070C0"/>
                </a:solidFill>
              </a:rPr>
            </a:br>
            <a:r>
              <a:rPr lang="hr-HR" dirty="0" smtClean="0">
                <a:solidFill>
                  <a:srgbClr val="0070C0"/>
                </a:solidFill>
              </a:rPr>
              <a:t/>
            </a:r>
            <a:br>
              <a:rPr lang="hr-HR" dirty="0" smtClean="0">
                <a:solidFill>
                  <a:srgbClr val="0070C0"/>
                </a:solidFill>
              </a:rPr>
            </a:br>
            <a:r>
              <a:rPr lang="hr-HR" dirty="0" smtClean="0">
                <a:solidFill>
                  <a:srgbClr val="0070C0"/>
                </a:solidFill>
              </a:rPr>
              <a:t>Nisu li liječnici dobili potrebna znanja i vještine tijekom specijalizacije?</a:t>
            </a:r>
            <a:endParaRPr lang="hr-HR" dirty="0">
              <a:solidFill>
                <a:srgbClr val="0070C0"/>
              </a:solidFill>
            </a:endParaRPr>
          </a:p>
        </p:txBody>
      </p:sp>
      <p:pic>
        <p:nvPicPr>
          <p:cNvPr id="2" name="Picture 1"/>
          <p:cNvPicPr>
            <a:picLocks noChangeAspect="1"/>
          </p:cNvPicPr>
          <p:nvPr/>
        </p:nvPicPr>
        <p:blipFill>
          <a:blip r:embed="rId2"/>
          <a:stretch>
            <a:fillRect/>
          </a:stretch>
        </p:blipFill>
        <p:spPr>
          <a:xfrm>
            <a:off x="971600" y="4509120"/>
            <a:ext cx="1828959" cy="1828959"/>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slov 2"/>
          <p:cNvSpPr>
            <a:spLocks noGrp="1"/>
          </p:cNvSpPr>
          <p:nvPr>
            <p:ph type="title"/>
          </p:nvPr>
        </p:nvSpPr>
        <p:spPr>
          <a:xfrm>
            <a:off x="323528" y="1412776"/>
            <a:ext cx="7211144" cy="4810546"/>
          </a:xfrm>
        </p:spPr>
        <p:txBody>
          <a:bodyPr>
            <a:normAutofit/>
          </a:bodyPr>
          <a:lstStyle/>
          <a:p>
            <a:r>
              <a:rPr lang="hr-HR" dirty="0" smtClean="0">
                <a:solidFill>
                  <a:srgbClr val="0070C0"/>
                </a:solidFill>
              </a:rPr>
              <a:t>Nije li prema ZOR poslodavac taj koji mora financirati i organizirati edukacije za radno mjesto i poslove koje je zaposlio djelatnika?</a:t>
            </a:r>
            <a:endParaRPr lang="hr-HR" dirty="0">
              <a:solidFill>
                <a:srgbClr val="0070C0"/>
              </a:solidFill>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99992" y="4149080"/>
            <a:ext cx="1828804" cy="1828804"/>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457200" y="692696"/>
            <a:ext cx="7715200" cy="5433467"/>
          </a:xfrm>
        </p:spPr>
        <p:txBody>
          <a:bodyPr>
            <a:normAutofit/>
          </a:bodyPr>
          <a:lstStyle/>
          <a:p>
            <a:pPr algn="ctr">
              <a:buNone/>
            </a:pPr>
            <a:r>
              <a:rPr lang="vi-VN" sz="2400" b="1" dirty="0" smtClean="0">
                <a:solidFill>
                  <a:srgbClr val="00B050"/>
                </a:solidFill>
              </a:rPr>
              <a:t>1. Eksponencijalni </a:t>
            </a:r>
            <a:r>
              <a:rPr lang="vi-VN" sz="2400" b="1" dirty="0">
                <a:solidFill>
                  <a:srgbClr val="00B050"/>
                </a:solidFill>
              </a:rPr>
              <a:t>razvoj tehnologije </a:t>
            </a:r>
            <a:r>
              <a:rPr lang="vi-VN" sz="2400" b="1" dirty="0" smtClean="0">
                <a:solidFill>
                  <a:srgbClr val="00B050"/>
                </a:solidFill>
              </a:rPr>
              <a:t>(</a:t>
            </a:r>
            <a:r>
              <a:rPr lang="vi-VN" sz="2400" b="1" dirty="0">
                <a:solidFill>
                  <a:srgbClr val="00B050"/>
                </a:solidFill>
              </a:rPr>
              <a:t>Specijalizacija brzo "zastarijeva</a:t>
            </a:r>
            <a:r>
              <a:rPr lang="vi-VN" sz="2400" b="1" dirty="0" smtClean="0">
                <a:solidFill>
                  <a:srgbClr val="00B050"/>
                </a:solidFill>
              </a:rPr>
              <a:t>")</a:t>
            </a:r>
            <a:endParaRPr lang="hr-HR" sz="2400" b="1" dirty="0" smtClean="0">
              <a:solidFill>
                <a:srgbClr val="00B050"/>
              </a:solidFill>
            </a:endParaRPr>
          </a:p>
          <a:p>
            <a:pPr>
              <a:buFont typeface="Arial" pitchFamily="34" charset="0"/>
              <a:buChar char="•"/>
            </a:pPr>
            <a:endParaRPr lang="vi-VN" sz="1600" b="1" dirty="0"/>
          </a:p>
          <a:p>
            <a:r>
              <a:rPr lang="vi-VN" sz="1600" dirty="0" smtClean="0"/>
              <a:t>Medicina </a:t>
            </a:r>
            <a:r>
              <a:rPr lang="hr-HR" sz="1600" dirty="0" smtClean="0"/>
              <a:t>se </a:t>
            </a:r>
            <a:r>
              <a:rPr lang="vi-VN" sz="1600" dirty="0" smtClean="0"/>
              <a:t>danas </a:t>
            </a:r>
            <a:r>
              <a:rPr lang="vi-VN" sz="1600" dirty="0"/>
              <a:t>se </a:t>
            </a:r>
            <a:r>
              <a:rPr lang="vi-VN" sz="1600" dirty="0" smtClean="0"/>
              <a:t>razvija </a:t>
            </a:r>
            <a:r>
              <a:rPr lang="vi-VN" sz="1600" dirty="0"/>
              <a:t>brzinom računalne </a:t>
            </a:r>
            <a:r>
              <a:rPr lang="vi-VN" sz="1600" dirty="0" smtClean="0"/>
              <a:t>industrije</a:t>
            </a:r>
            <a:r>
              <a:rPr lang="hr-HR" sz="1600" dirty="0"/>
              <a:t>!</a:t>
            </a:r>
            <a:endParaRPr lang="hr-HR" sz="1600" dirty="0" smtClean="0"/>
          </a:p>
          <a:p>
            <a:endParaRPr lang="vi-VN" sz="1600" dirty="0"/>
          </a:p>
          <a:p>
            <a:r>
              <a:rPr lang="vi-VN" sz="1600" dirty="0"/>
              <a:t>Liječnik koji je završio specijalizaciju prije 5 ili 10 godina učio je tehnologiju koja je </a:t>
            </a:r>
            <a:r>
              <a:rPr lang="vi-VN" sz="1800" b="1" dirty="0">
                <a:solidFill>
                  <a:srgbClr val="0070C0"/>
                </a:solidFill>
              </a:rPr>
              <a:t>u tom trenutku bila standard</a:t>
            </a:r>
            <a:r>
              <a:rPr lang="vi-VN" sz="1800" b="1" dirty="0" smtClean="0">
                <a:solidFill>
                  <a:srgbClr val="0070C0"/>
                </a:solidFill>
              </a:rPr>
              <a:t>.</a:t>
            </a:r>
            <a:endParaRPr lang="hr-HR" sz="1800" b="1" dirty="0" smtClean="0">
              <a:solidFill>
                <a:srgbClr val="0070C0"/>
              </a:solidFill>
            </a:endParaRPr>
          </a:p>
          <a:p>
            <a:endParaRPr lang="vi-VN" sz="1600" dirty="0"/>
          </a:p>
          <a:p>
            <a:r>
              <a:rPr lang="vi-VN" sz="1600" dirty="0"/>
              <a:t>Danas se ugrađuju implantati s potpuno novim geometrijama, od novih materijala (poput naprednog titanija ili keramike), koriste se robotski sustavi za ugradnju i 3D-isprintani implantati po mjeri pacijenta</a:t>
            </a:r>
            <a:r>
              <a:rPr lang="vi-VN" sz="1600" dirty="0" smtClean="0"/>
              <a:t>.</a:t>
            </a:r>
            <a:endParaRPr lang="hr-HR" sz="1600" dirty="0" smtClean="0"/>
          </a:p>
          <a:p>
            <a:endParaRPr lang="hr-HR" sz="1600" dirty="0" smtClean="0"/>
          </a:p>
          <a:p>
            <a:r>
              <a:rPr lang="vi-VN" sz="1600" dirty="0" smtClean="0"/>
              <a:t>Bolnice </a:t>
            </a:r>
            <a:r>
              <a:rPr lang="vi-VN" sz="1600" dirty="0"/>
              <a:t>i medicinski fakulteti </a:t>
            </a:r>
            <a:r>
              <a:rPr lang="vi-VN" sz="1800" b="1" dirty="0">
                <a:solidFill>
                  <a:srgbClr val="0070C0"/>
                </a:solidFill>
              </a:rPr>
              <a:t>ne posjeduju te tehnologije unaprijed</a:t>
            </a:r>
            <a:r>
              <a:rPr lang="vi-VN" sz="1800" dirty="0">
                <a:solidFill>
                  <a:srgbClr val="0070C0"/>
                </a:solidFill>
              </a:rPr>
              <a:t> </a:t>
            </a:r>
            <a:r>
              <a:rPr lang="vi-VN" sz="1600" dirty="0"/>
              <a:t>niti mogu sami kreirati edukaciju za nešto što je tek izašlo iz razvojnog laboratorija privatne tvrtke. Znanje o tome kako se novi implantat koristi drže isključivo inženjeri i klinički stručnjaci tvrtke koja ga je proizvela.</a:t>
            </a:r>
          </a:p>
          <a:p>
            <a:endParaRPr lang="hr-H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395536" y="764704"/>
            <a:ext cx="7643192" cy="5793507"/>
          </a:xfrm>
        </p:spPr>
        <p:txBody>
          <a:bodyPr>
            <a:normAutofit/>
          </a:bodyPr>
          <a:lstStyle/>
          <a:p>
            <a:pPr>
              <a:buNone/>
            </a:pPr>
            <a:r>
              <a:rPr lang="hr-HR" sz="2400" b="1" dirty="0">
                <a:solidFill>
                  <a:srgbClr val="00B050"/>
                </a:solidFill>
              </a:rPr>
              <a:t>2. Javni zdravstveni proračuni su kronično </a:t>
            </a:r>
            <a:r>
              <a:rPr lang="hr-HR" sz="2400" b="1" dirty="0" smtClean="0">
                <a:solidFill>
                  <a:srgbClr val="00B050"/>
                </a:solidFill>
              </a:rPr>
              <a:t>preopterećeni</a:t>
            </a:r>
          </a:p>
          <a:p>
            <a:pPr>
              <a:buNone/>
            </a:pPr>
            <a:endParaRPr lang="hr-HR" sz="1600" b="1" dirty="0"/>
          </a:p>
          <a:p>
            <a:pPr>
              <a:buNone/>
            </a:pPr>
            <a:r>
              <a:rPr lang="hr-HR" sz="1600" b="1" dirty="0" smtClean="0">
                <a:solidFill>
                  <a:srgbClr val="0070C0"/>
                </a:solidFill>
              </a:rPr>
              <a:t>U </a:t>
            </a:r>
            <a:r>
              <a:rPr lang="hr-HR" sz="1600" b="1" dirty="0">
                <a:solidFill>
                  <a:srgbClr val="0070C0"/>
                </a:solidFill>
              </a:rPr>
              <a:t>teoriji, </a:t>
            </a:r>
            <a:r>
              <a:rPr lang="hr-HR" sz="1600" dirty="0"/>
              <a:t>ustanova (bolnica) i društvo (država) trebali bi voditi računa o tome. </a:t>
            </a:r>
            <a:endParaRPr lang="hr-HR" sz="1600" dirty="0" smtClean="0"/>
          </a:p>
          <a:p>
            <a:pPr>
              <a:buNone/>
            </a:pPr>
            <a:r>
              <a:rPr lang="hr-HR" sz="1600" b="1" dirty="0" smtClean="0">
                <a:solidFill>
                  <a:srgbClr val="0070C0"/>
                </a:solidFill>
              </a:rPr>
              <a:t>U </a:t>
            </a:r>
            <a:r>
              <a:rPr lang="hr-HR" sz="1600" b="1" dirty="0">
                <a:solidFill>
                  <a:srgbClr val="0070C0"/>
                </a:solidFill>
              </a:rPr>
              <a:t>praksi, </a:t>
            </a:r>
            <a:r>
              <a:rPr lang="hr-HR" sz="1600" dirty="0"/>
              <a:t>hrvatski (ali i većina europskih) zdravstvenih sustava bori se </a:t>
            </a:r>
            <a:r>
              <a:rPr lang="hr-HR" sz="1600" dirty="0" smtClean="0"/>
              <a:t>s</a:t>
            </a:r>
            <a:r>
              <a:rPr lang="hr-HR" sz="1600" b="1" dirty="0" smtClean="0"/>
              <a:t>:</a:t>
            </a:r>
          </a:p>
          <a:p>
            <a:pPr>
              <a:buFont typeface="Arial" pitchFamily="34" charset="0"/>
              <a:buChar char="•"/>
            </a:pPr>
            <a:endParaRPr lang="hr-HR" sz="1600" dirty="0" smtClean="0"/>
          </a:p>
          <a:p>
            <a:r>
              <a:rPr lang="hr-HR" sz="1600" dirty="0" smtClean="0"/>
              <a:t>gubicima</a:t>
            </a:r>
            <a:r>
              <a:rPr lang="hr-HR" sz="1600" dirty="0"/>
              <a:t>, limitima i pokrivanjem osnovnih troškova liječenja, lijekova i plaća</a:t>
            </a:r>
            <a:r>
              <a:rPr lang="hr-HR" sz="1600" dirty="0" smtClean="0"/>
              <a:t>.</a:t>
            </a:r>
            <a:endParaRPr lang="hr-HR" sz="1600" dirty="0"/>
          </a:p>
          <a:p>
            <a:r>
              <a:rPr lang="hr-HR" sz="1800" b="1" dirty="0">
                <a:solidFill>
                  <a:srgbClr val="00B0F0"/>
                </a:solidFill>
              </a:rPr>
              <a:t>Proračuni bolnica za edukaciju i kongrese su minimalni ili uopće ne postoje</a:t>
            </a:r>
            <a:r>
              <a:rPr lang="hr-HR" sz="1800" b="1" dirty="0" smtClean="0">
                <a:solidFill>
                  <a:srgbClr val="00B0F0"/>
                </a:solidFill>
              </a:rPr>
              <a:t>.</a:t>
            </a:r>
            <a:endParaRPr lang="hr-HR" sz="1600" dirty="0"/>
          </a:p>
          <a:p>
            <a:r>
              <a:rPr lang="hr-HR" sz="1600" dirty="0"/>
              <a:t>Kada bi se bolnice morale osloniti isključivo na vlastiti novac za slanje liječnika na svjetske kongrese (gdje kotizacije, letovi i smještaj koštaju tisuće eura), </a:t>
            </a:r>
            <a:r>
              <a:rPr lang="hr-HR" b="1" dirty="0">
                <a:solidFill>
                  <a:srgbClr val="00B050"/>
                </a:solidFill>
              </a:rPr>
              <a:t>naši liječnici ne bi nikamo putovali. </a:t>
            </a:r>
            <a:r>
              <a:rPr lang="hr-HR" sz="1600" dirty="0"/>
              <a:t>To bi dovelo do </a:t>
            </a:r>
            <a:r>
              <a:rPr lang="hr-HR" sz="1600" b="1" dirty="0"/>
              <a:t>tehnološkog zaostajanja</a:t>
            </a:r>
            <a:r>
              <a:rPr lang="hr-HR" sz="1600" dirty="0"/>
              <a:t> – naši pacijenti dobivali bi zastarjele implantate i operirali bi se metodama od prije 15 godina.</a:t>
            </a:r>
          </a:p>
          <a:p>
            <a:endParaRPr lang="hr-H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457200" y="1268760"/>
            <a:ext cx="7427168" cy="4857403"/>
          </a:xfrm>
        </p:spPr>
        <p:txBody>
          <a:bodyPr>
            <a:normAutofit/>
          </a:bodyPr>
          <a:lstStyle/>
          <a:p>
            <a:pPr marL="0" indent="0">
              <a:buNone/>
            </a:pPr>
            <a:r>
              <a:rPr lang="vi-VN" sz="2400" b="1" dirty="0">
                <a:solidFill>
                  <a:srgbClr val="00B050"/>
                </a:solidFill>
              </a:rPr>
              <a:t>3. Edukacija je izravni uvjet za sigurnost </a:t>
            </a:r>
            <a:r>
              <a:rPr lang="vi-VN" sz="2400" b="1" dirty="0" smtClean="0">
                <a:solidFill>
                  <a:srgbClr val="00B050"/>
                </a:solidFill>
              </a:rPr>
              <a:t>pacijenata</a:t>
            </a:r>
            <a:endParaRPr lang="hr-HR" sz="2400" b="1" dirty="0" smtClean="0">
              <a:solidFill>
                <a:srgbClr val="00B050"/>
              </a:solidFill>
            </a:endParaRPr>
          </a:p>
          <a:p>
            <a:pPr>
              <a:buFont typeface="Arial" panose="020B0604020202020204" pitchFamily="34" charset="0"/>
              <a:buChar char="•"/>
            </a:pPr>
            <a:endParaRPr lang="vi-VN" sz="1600" b="1" dirty="0"/>
          </a:p>
          <a:p>
            <a:r>
              <a:rPr lang="vi-VN" sz="1600" dirty="0"/>
              <a:t>U ortopediji, ugradnja novog modela umjetnog kuka ili koljena nije kao kupnja novog automobila gdje sjednete i vozite. Svaki sustav ima specifične instrumente, drukčije kutove rezanja kosti i drukčije protokole.</a:t>
            </a:r>
          </a:p>
          <a:p>
            <a:r>
              <a:rPr lang="vi-VN" sz="1600" dirty="0"/>
              <a:t>Ako dobavljač proda bolnici napredni implantat, a </a:t>
            </a:r>
            <a:r>
              <a:rPr lang="vi-VN" b="1" dirty="0">
                <a:solidFill>
                  <a:srgbClr val="FF0000"/>
                </a:solidFill>
              </a:rPr>
              <a:t>ne educira kirurga </a:t>
            </a:r>
            <a:r>
              <a:rPr lang="vi-VN" sz="1600" dirty="0"/>
              <a:t>kako se točno ugrađuje, </a:t>
            </a:r>
            <a:r>
              <a:rPr lang="vi-VN" b="1" dirty="0">
                <a:solidFill>
                  <a:srgbClr val="FF0000"/>
                </a:solidFill>
              </a:rPr>
              <a:t>rizik</a:t>
            </a:r>
            <a:r>
              <a:rPr lang="vi-VN" sz="1600" dirty="0"/>
              <a:t> od komplikacija, infekcija ili ponovnih operacija (revizija) dramatično </a:t>
            </a:r>
            <a:r>
              <a:rPr lang="vi-VN" b="1" dirty="0">
                <a:solidFill>
                  <a:srgbClr val="FF0000"/>
                </a:solidFill>
              </a:rPr>
              <a:t>raste.</a:t>
            </a:r>
          </a:p>
          <a:p>
            <a:r>
              <a:rPr lang="vi-VN" b="1" dirty="0">
                <a:solidFill>
                  <a:srgbClr val="0070C0"/>
                </a:solidFill>
              </a:rPr>
              <a:t>Proizvođači medicinskih proizvoda imaju zakonsku i moralnu odgovornost osigurati da liječnik prođe tzv. </a:t>
            </a:r>
            <a:r>
              <a:rPr lang="vi-VN" b="1" i="1" dirty="0">
                <a:solidFill>
                  <a:srgbClr val="0070C0"/>
                </a:solidFill>
              </a:rPr>
              <a:t>proktoring</a:t>
            </a:r>
            <a:r>
              <a:rPr lang="vi-VN" b="1" dirty="0">
                <a:solidFill>
                  <a:srgbClr val="0070C0"/>
                </a:solidFill>
              </a:rPr>
              <a:t> (rad s mentorom) ili simulacijske vježbe na umjetnim kostima (tzv. </a:t>
            </a:r>
            <a:r>
              <a:rPr lang="vi-VN" b="1" i="1" dirty="0">
                <a:solidFill>
                  <a:srgbClr val="0070C0"/>
                </a:solidFill>
              </a:rPr>
              <a:t>sawbones</a:t>
            </a:r>
            <a:r>
              <a:rPr lang="vi-VN" b="1" dirty="0">
                <a:solidFill>
                  <a:srgbClr val="0070C0"/>
                </a:solidFill>
              </a:rPr>
              <a:t>) prije nego što instrument primijeni na živom </a:t>
            </a:r>
            <a:r>
              <a:rPr lang="vi-VN" b="1" dirty="0" smtClean="0">
                <a:solidFill>
                  <a:srgbClr val="0070C0"/>
                </a:solidFill>
              </a:rPr>
              <a:t>pacijentu</a:t>
            </a:r>
            <a:r>
              <a:rPr lang="hr-HR" b="1" dirty="0" smtClean="0">
                <a:solidFill>
                  <a:srgbClr val="0070C0"/>
                </a:solidFill>
              </a:rPr>
              <a:t>!</a:t>
            </a:r>
            <a:endParaRPr lang="vi-VN" b="1" dirty="0">
              <a:solidFill>
                <a:srgbClr val="0070C0"/>
              </a:solidFill>
            </a:endParaRPr>
          </a:p>
          <a:p>
            <a:endParaRPr lang="hr-H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395536" y="1340768"/>
            <a:ext cx="7355160" cy="5217443"/>
          </a:xfrm>
        </p:spPr>
        <p:txBody>
          <a:bodyPr>
            <a:normAutofit/>
          </a:bodyPr>
          <a:lstStyle/>
          <a:p>
            <a:pPr marL="0" indent="0">
              <a:buNone/>
            </a:pPr>
            <a:r>
              <a:rPr lang="vi-VN" sz="2400" b="1" dirty="0">
                <a:solidFill>
                  <a:srgbClr val="00B050"/>
                </a:solidFill>
              </a:rPr>
              <a:t>4. Razmjena kliničkih iskustava (Kongresi</a:t>
            </a:r>
            <a:r>
              <a:rPr lang="vi-VN" sz="2400" b="1" dirty="0" smtClean="0">
                <a:solidFill>
                  <a:srgbClr val="00B050"/>
                </a:solidFill>
              </a:rPr>
              <a:t>)</a:t>
            </a:r>
            <a:endParaRPr lang="hr-HR" sz="2400" b="1" dirty="0" smtClean="0">
              <a:solidFill>
                <a:srgbClr val="00B050"/>
              </a:solidFill>
            </a:endParaRPr>
          </a:p>
          <a:p>
            <a:pPr>
              <a:buFont typeface="Arial" panose="020B0604020202020204" pitchFamily="34" charset="0"/>
              <a:buChar char="•"/>
            </a:pPr>
            <a:endParaRPr lang="vi-VN" sz="2400" b="1" dirty="0">
              <a:solidFill>
                <a:srgbClr val="00B050"/>
              </a:solidFill>
            </a:endParaRPr>
          </a:p>
          <a:p>
            <a:r>
              <a:rPr lang="vi-VN" sz="1700" dirty="0"/>
              <a:t>Medicinski napredak ne događa se u izolaciji. Na kongresima liječnici ne slušaju samo "reklame" dobavljača, već slušaju svoje kolege iz cijelog svijeta koji iznose statistike: </a:t>
            </a:r>
            <a:r>
              <a:rPr lang="vi-VN" sz="1700" i="1" dirty="0"/>
              <a:t>"Ugradili smo ovaj implantat kod 500 pacijenata i uočili smo sljedeće probleme..."</a:t>
            </a:r>
            <a:r>
              <a:rPr lang="vi-VN" sz="1700" dirty="0"/>
              <a:t> ili </a:t>
            </a:r>
            <a:r>
              <a:rPr lang="vi-VN" sz="1700" i="1" dirty="0"/>
              <a:t>"Ova nova tehnika smanjuje boravak u bolnici za tri dana"</a:t>
            </a:r>
            <a:r>
              <a:rPr lang="vi-VN" sz="1700" dirty="0"/>
              <a:t>. Ta razmjena loših i dobrih iskustava ključna je za donošenje odluka što je najbolje za pacijente u Hrvatskoj.</a:t>
            </a:r>
          </a:p>
          <a:p>
            <a:endParaRPr lang="hr-H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457200" y="1124744"/>
            <a:ext cx="7211144" cy="5001419"/>
          </a:xfrm>
        </p:spPr>
        <p:txBody>
          <a:bodyPr/>
          <a:lstStyle/>
          <a:p>
            <a:pPr marL="0" indent="0">
              <a:buNone/>
            </a:pPr>
            <a:r>
              <a:rPr lang="hr-HR" sz="3600" b="1" dirty="0" smtClean="0">
                <a:solidFill>
                  <a:schemeClr val="bg2">
                    <a:lumMod val="50000"/>
                  </a:schemeClr>
                </a:solidFill>
              </a:rPr>
              <a:t>Zašto </a:t>
            </a:r>
            <a:r>
              <a:rPr lang="hr-HR" sz="3600" b="1" dirty="0">
                <a:solidFill>
                  <a:schemeClr val="bg2">
                    <a:lumMod val="50000"/>
                  </a:schemeClr>
                </a:solidFill>
              </a:rPr>
              <a:t>je društvo prihvatilo ovaj model</a:t>
            </a:r>
            <a:r>
              <a:rPr lang="hr-HR" sz="3600" b="1" dirty="0" smtClean="0">
                <a:solidFill>
                  <a:schemeClr val="bg2">
                    <a:lumMod val="50000"/>
                  </a:schemeClr>
                </a:solidFill>
              </a:rPr>
              <a:t>?</a:t>
            </a:r>
          </a:p>
          <a:p>
            <a:pPr marL="0" indent="0">
              <a:buNone/>
            </a:pPr>
            <a:endParaRPr lang="hr-HR" dirty="0" smtClean="0"/>
          </a:p>
          <a:p>
            <a:pPr marL="0" indent="0">
              <a:buNone/>
            </a:pPr>
            <a:r>
              <a:rPr lang="hr-HR" sz="1600" dirty="0" smtClean="0"/>
              <a:t>Društvo </a:t>
            </a:r>
            <a:r>
              <a:rPr lang="hr-HR" sz="1600" dirty="0"/>
              <a:t>i država su prešutno prihvatili </a:t>
            </a:r>
            <a:r>
              <a:rPr lang="hr-HR" dirty="0">
                <a:solidFill>
                  <a:srgbClr val="0070C0"/>
                </a:solidFill>
              </a:rPr>
              <a:t>da </a:t>
            </a:r>
            <a:r>
              <a:rPr lang="hr-HR" b="1" dirty="0">
                <a:solidFill>
                  <a:srgbClr val="0070C0"/>
                </a:solidFill>
              </a:rPr>
              <a:t>industrija ima profit od prodaje implantata, pa je fer da dio tog profita vrati u sustav kroz edukaciju liječnika.</a:t>
            </a:r>
            <a:r>
              <a:rPr lang="hr-HR" dirty="0">
                <a:solidFill>
                  <a:srgbClr val="0070C0"/>
                </a:solidFill>
              </a:rPr>
              <a:t> </a:t>
            </a:r>
            <a:r>
              <a:rPr lang="hr-HR" sz="1600" dirty="0"/>
              <a:t>Budući da država nema novca, a industrija ga ima i ima interes da se njezini proizvodi pravilno koriste, sklopljen je kompromis.</a:t>
            </a:r>
          </a:p>
          <a:p>
            <a:endParaRPr lang="hr-HR"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11760" y="4221088"/>
            <a:ext cx="3491880" cy="232792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251520" y="1873895"/>
            <a:ext cx="7643192" cy="4713387"/>
          </a:xfrm>
        </p:spPr>
        <p:txBody>
          <a:bodyPr/>
          <a:lstStyle/>
          <a:p>
            <a:pPr marL="0" indent="0" algn="ctr">
              <a:buNone/>
            </a:pPr>
            <a:r>
              <a:rPr lang="hr-HR" sz="3600" b="1" dirty="0" smtClean="0">
                <a:solidFill>
                  <a:schemeClr val="bg2">
                    <a:lumMod val="50000"/>
                  </a:schemeClr>
                </a:solidFill>
              </a:rPr>
              <a:t>Kako na sve gleda javnost?</a:t>
            </a:r>
          </a:p>
          <a:p>
            <a:pPr marL="0" indent="0">
              <a:buNone/>
            </a:pPr>
            <a:endParaRPr lang="hr-HR" dirty="0" smtClean="0"/>
          </a:p>
          <a:p>
            <a:pPr>
              <a:buFont typeface="Arial" panose="020B0604020202020204" pitchFamily="34" charset="0"/>
              <a:buChar char="•"/>
            </a:pPr>
            <a:r>
              <a:rPr lang="hr-HR" sz="1600" dirty="0" smtClean="0"/>
              <a:t>Javnost </a:t>
            </a:r>
            <a:r>
              <a:rPr lang="hr-HR" sz="1600" dirty="0"/>
              <a:t>na financiranje liječnika od strane dobavljača i farmaceutskih kuća gleda kroz </a:t>
            </a:r>
            <a:r>
              <a:rPr lang="hr-HR" b="1" dirty="0">
                <a:solidFill>
                  <a:srgbClr val="0070C0"/>
                </a:solidFill>
              </a:rPr>
              <a:t>izrazito podijeljenu, pa čak i kontradiktornu prizmu</a:t>
            </a:r>
            <a:r>
              <a:rPr lang="hr-HR" dirty="0">
                <a:solidFill>
                  <a:srgbClr val="0070C0"/>
                </a:solidFill>
              </a:rPr>
              <a:t>. </a:t>
            </a:r>
            <a:r>
              <a:rPr lang="hr-HR" sz="1600" dirty="0"/>
              <a:t>S jedne strane postoji duboko nepovjerenje potaknuto povijesnim aferama, dok s druge strane pacijenti žele da ih operiraju liječnici koji vladaju najmodernijim svjetskim </a:t>
            </a:r>
            <a:r>
              <a:rPr lang="hr-HR" sz="1600" dirty="0" smtClean="0"/>
              <a:t>metodama.</a:t>
            </a:r>
            <a:endParaRPr lang="hr-HR" sz="1600"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568" y="10478"/>
            <a:ext cx="1865376" cy="1865376"/>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251520" y="764704"/>
            <a:ext cx="7283152" cy="5649491"/>
          </a:xfrm>
        </p:spPr>
        <p:txBody>
          <a:bodyPr>
            <a:normAutofit/>
          </a:bodyPr>
          <a:lstStyle/>
          <a:p>
            <a:pPr marL="0" indent="0">
              <a:buNone/>
            </a:pPr>
            <a:r>
              <a:rPr lang="hr-HR" sz="2400" b="1" dirty="0" smtClean="0">
                <a:solidFill>
                  <a:schemeClr val="bg2">
                    <a:lumMod val="50000"/>
                  </a:schemeClr>
                </a:solidFill>
              </a:rPr>
              <a:t>1. </a:t>
            </a:r>
            <a:r>
              <a:rPr lang="vi-VN" sz="2400" b="1" dirty="0" smtClean="0">
                <a:solidFill>
                  <a:schemeClr val="bg2">
                    <a:lumMod val="50000"/>
                  </a:schemeClr>
                </a:solidFill>
              </a:rPr>
              <a:t>Skeptičan </a:t>
            </a:r>
            <a:r>
              <a:rPr lang="vi-VN" sz="2400" b="1" dirty="0">
                <a:solidFill>
                  <a:schemeClr val="bg2">
                    <a:lumMod val="50000"/>
                  </a:schemeClr>
                </a:solidFill>
              </a:rPr>
              <a:t>i sumnjičav pogled (</a:t>
            </a:r>
            <a:r>
              <a:rPr lang="vi-VN" sz="2400" b="1" dirty="0" smtClean="0">
                <a:solidFill>
                  <a:schemeClr val="bg2">
                    <a:lumMod val="50000"/>
                  </a:schemeClr>
                </a:solidFill>
              </a:rPr>
              <a:t>Sustavno</a:t>
            </a:r>
            <a:endParaRPr lang="hr-HR" sz="2400" b="1" dirty="0" smtClean="0">
              <a:solidFill>
                <a:schemeClr val="bg2">
                  <a:lumMod val="50000"/>
                </a:schemeClr>
              </a:solidFill>
            </a:endParaRPr>
          </a:p>
          <a:p>
            <a:pPr marL="0" indent="0">
              <a:buNone/>
            </a:pPr>
            <a:r>
              <a:rPr lang="vi-VN" sz="2400" b="1" dirty="0" smtClean="0">
                <a:solidFill>
                  <a:schemeClr val="bg2">
                    <a:lumMod val="50000"/>
                  </a:schemeClr>
                </a:solidFill>
              </a:rPr>
              <a:t> </a:t>
            </a:r>
            <a:r>
              <a:rPr lang="hr-HR" sz="2400" b="1" dirty="0" smtClean="0">
                <a:solidFill>
                  <a:schemeClr val="bg2">
                    <a:lumMod val="50000"/>
                  </a:schemeClr>
                </a:solidFill>
              </a:rPr>
              <a:t>   </a:t>
            </a:r>
            <a:r>
              <a:rPr lang="vi-VN" sz="2400" b="1" dirty="0" smtClean="0">
                <a:solidFill>
                  <a:schemeClr val="bg2">
                    <a:lumMod val="50000"/>
                  </a:schemeClr>
                </a:solidFill>
              </a:rPr>
              <a:t>nepovjerenje</a:t>
            </a:r>
            <a:r>
              <a:rPr lang="hr-HR" sz="2400" b="1" dirty="0"/>
              <a:t>)</a:t>
            </a:r>
            <a:endParaRPr lang="hr-HR" sz="2400" b="1" dirty="0" smtClean="0"/>
          </a:p>
          <a:p>
            <a:pPr marL="0" indent="0">
              <a:buNone/>
            </a:pPr>
            <a:endParaRPr lang="vi-VN" sz="1600" b="1" dirty="0"/>
          </a:p>
          <a:p>
            <a:r>
              <a:rPr lang="vi-VN" sz="1600" dirty="0"/>
              <a:t>Većinski dio opće javnosti na spominjanje "plaćenih kongresa" i "sponzorstava dobavljača" reagira sumnjom na </a:t>
            </a:r>
            <a:r>
              <a:rPr lang="vi-VN" sz="1600" b="1" dirty="0" smtClean="0">
                <a:solidFill>
                  <a:srgbClr val="0070C0"/>
                </a:solidFill>
              </a:rPr>
              <a:t>skrivenu korupciju i </a:t>
            </a:r>
            <a:r>
              <a:rPr lang="vi-VN" sz="1600" b="1" dirty="0">
                <a:solidFill>
                  <a:srgbClr val="0070C0"/>
                </a:solidFill>
              </a:rPr>
              <a:t>sukob </a:t>
            </a:r>
            <a:r>
              <a:rPr lang="vi-VN" sz="1600" b="1" dirty="0" smtClean="0">
                <a:solidFill>
                  <a:srgbClr val="0070C0"/>
                </a:solidFill>
              </a:rPr>
              <a:t>interesa</a:t>
            </a:r>
            <a:r>
              <a:rPr lang="vi-VN" sz="1600" dirty="0">
                <a:solidFill>
                  <a:srgbClr val="0070C0"/>
                </a:solidFill>
              </a:rPr>
              <a:t>. </a:t>
            </a:r>
            <a:endParaRPr lang="hr-HR" sz="1600" dirty="0">
              <a:solidFill>
                <a:srgbClr val="0070C0"/>
              </a:solidFill>
            </a:endParaRPr>
          </a:p>
          <a:p>
            <a:r>
              <a:rPr lang="vi-VN" sz="1600" b="1" dirty="0" smtClean="0">
                <a:solidFill>
                  <a:srgbClr val="0070C0"/>
                </a:solidFill>
              </a:rPr>
              <a:t>Strah </a:t>
            </a:r>
            <a:r>
              <a:rPr lang="vi-VN" sz="1600" b="1" dirty="0">
                <a:solidFill>
                  <a:srgbClr val="0070C0"/>
                </a:solidFill>
              </a:rPr>
              <a:t>od pristranosti:</a:t>
            </a:r>
            <a:r>
              <a:rPr lang="vi-VN" sz="1600" dirty="0">
                <a:solidFill>
                  <a:srgbClr val="0070C0"/>
                </a:solidFill>
              </a:rPr>
              <a:t> </a:t>
            </a:r>
            <a:r>
              <a:rPr lang="vi-VN" sz="1600" dirty="0"/>
              <a:t>Pacijenti se pribojavaju da liječnik neće odabrati implantat koji je objektivno najbolji za njihovo zdravlje, već onaj tvrtke koja mu financira putovanja ili edukacije. </a:t>
            </a:r>
          </a:p>
          <a:p>
            <a:r>
              <a:rPr lang="vi-VN" sz="1600" b="1" dirty="0">
                <a:solidFill>
                  <a:srgbClr val="0070C0"/>
                </a:solidFill>
              </a:rPr>
              <a:t>Percepcija "turizma":</a:t>
            </a:r>
            <a:r>
              <a:rPr lang="vi-VN" sz="1600" dirty="0">
                <a:solidFill>
                  <a:srgbClr val="0070C0"/>
                </a:solidFill>
              </a:rPr>
              <a:t> </a:t>
            </a:r>
            <a:r>
              <a:rPr lang="vi-VN" sz="1600" dirty="0"/>
              <a:t>Zbog senzacionalističkih medijskih naslova u prošlosti (poput povijesne </a:t>
            </a:r>
            <a:r>
              <a:rPr lang="vi-VN" sz="1600" i="1" dirty="0"/>
              <a:t>Afere Pfizer</a:t>
            </a:r>
            <a:r>
              <a:rPr lang="vi-VN" sz="1600" dirty="0"/>
              <a:t> u Hrvatskoj), u javnosti se dugo zadržao narativ da su medicinski kongresi zapravo </a:t>
            </a:r>
            <a:r>
              <a:rPr lang="vi-VN" sz="1600" b="1" dirty="0">
                <a:solidFill>
                  <a:srgbClr val="0070C0"/>
                </a:solidFill>
              </a:rPr>
              <a:t>prikrivena turistička putovanja</a:t>
            </a:r>
            <a:r>
              <a:rPr lang="vi-VN" sz="1600" dirty="0"/>
              <a:t> na egzotične destinacije o trošku industrije</a:t>
            </a:r>
            <a:r>
              <a:rPr lang="vi-VN" sz="1600" dirty="0" smtClean="0"/>
              <a:t>.</a:t>
            </a:r>
            <a:endParaRPr lang="vi-VN" sz="1600" dirty="0"/>
          </a:p>
          <a:p>
            <a:r>
              <a:rPr lang="vi-VN" sz="1600" b="1" dirty="0">
                <a:solidFill>
                  <a:srgbClr val="0070C0"/>
                </a:solidFill>
              </a:rPr>
              <a:t>Osjećaj nepravde:</a:t>
            </a:r>
            <a:r>
              <a:rPr lang="vi-VN" sz="1600" dirty="0">
                <a:solidFill>
                  <a:srgbClr val="0070C0"/>
                </a:solidFill>
              </a:rPr>
              <a:t> </a:t>
            </a:r>
            <a:r>
              <a:rPr lang="vi-VN" sz="1600" dirty="0"/>
              <a:t>Prosječnom građaninu, koji uplaćuje doprinose u ionako osiromašen zdravstveni sustav, prizori liječnika na skupim skupovima mogu djelovati iritantno ako u isto vrijeme u bolnicama nedostaje osnovnog potrošnog materijala.</a:t>
            </a:r>
          </a:p>
          <a:p>
            <a:endParaRPr lang="hr-H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251520" y="764704"/>
            <a:ext cx="7200800" cy="4857403"/>
          </a:xfrm>
        </p:spPr>
        <p:txBody>
          <a:bodyPr>
            <a:normAutofit/>
          </a:bodyPr>
          <a:lstStyle/>
          <a:p>
            <a:pPr marL="0" indent="0">
              <a:buNone/>
            </a:pPr>
            <a:r>
              <a:rPr lang="vi-VN" sz="2400" b="1" dirty="0">
                <a:solidFill>
                  <a:schemeClr val="bg2">
                    <a:lumMod val="50000"/>
                  </a:schemeClr>
                </a:solidFill>
              </a:rPr>
              <a:t>2. Pragmatičan i informiran pogled (</a:t>
            </a:r>
            <a:r>
              <a:rPr lang="vi-VN" sz="2400" b="1" dirty="0" smtClean="0">
                <a:solidFill>
                  <a:schemeClr val="bg2">
                    <a:lumMod val="50000"/>
                  </a:schemeClr>
                </a:solidFill>
              </a:rPr>
              <a:t>Pacijenti</a:t>
            </a:r>
            <a:endParaRPr lang="hr-HR" sz="2400" b="1" dirty="0" smtClean="0">
              <a:solidFill>
                <a:schemeClr val="bg2">
                  <a:lumMod val="50000"/>
                </a:schemeClr>
              </a:solidFill>
            </a:endParaRPr>
          </a:p>
          <a:p>
            <a:pPr marL="0" indent="0">
              <a:buNone/>
            </a:pPr>
            <a:r>
              <a:rPr lang="hr-HR" sz="2400" b="1" dirty="0">
                <a:solidFill>
                  <a:schemeClr val="bg2">
                    <a:lumMod val="50000"/>
                  </a:schemeClr>
                </a:solidFill>
              </a:rPr>
              <a:t> </a:t>
            </a:r>
            <a:r>
              <a:rPr lang="hr-HR" sz="2400" b="1" dirty="0" smtClean="0">
                <a:solidFill>
                  <a:schemeClr val="bg2">
                    <a:lumMod val="50000"/>
                  </a:schemeClr>
                </a:solidFill>
              </a:rPr>
              <a:t>  </a:t>
            </a:r>
            <a:r>
              <a:rPr lang="vi-VN" sz="2400" b="1" dirty="0" smtClean="0">
                <a:solidFill>
                  <a:schemeClr val="bg2">
                    <a:lumMod val="50000"/>
                  </a:schemeClr>
                </a:solidFill>
              </a:rPr>
              <a:t> </a:t>
            </a:r>
            <a:r>
              <a:rPr lang="vi-VN" sz="2400" b="1" dirty="0">
                <a:solidFill>
                  <a:schemeClr val="bg2">
                    <a:lumMod val="50000"/>
                  </a:schemeClr>
                </a:solidFill>
              </a:rPr>
              <a:t>koji žele najbolje</a:t>
            </a:r>
            <a:r>
              <a:rPr lang="vi-VN" sz="2400" b="1" dirty="0" smtClean="0">
                <a:solidFill>
                  <a:schemeClr val="bg2">
                    <a:lumMod val="50000"/>
                  </a:schemeClr>
                </a:solidFill>
              </a:rPr>
              <a:t>)</a:t>
            </a:r>
            <a:endParaRPr lang="hr-HR" sz="2400" b="1" dirty="0" smtClean="0">
              <a:solidFill>
                <a:schemeClr val="bg2">
                  <a:lumMod val="50000"/>
                </a:schemeClr>
              </a:solidFill>
            </a:endParaRPr>
          </a:p>
          <a:p>
            <a:pPr marL="0" indent="0">
              <a:buNone/>
            </a:pPr>
            <a:endParaRPr lang="vi-VN" sz="2400" b="1" dirty="0">
              <a:solidFill>
                <a:schemeClr val="bg2">
                  <a:lumMod val="50000"/>
                </a:schemeClr>
              </a:solidFill>
            </a:endParaRPr>
          </a:p>
          <a:p>
            <a:r>
              <a:rPr lang="vi-VN" sz="1600" b="1" dirty="0">
                <a:solidFill>
                  <a:srgbClr val="0070C0"/>
                </a:solidFill>
              </a:rPr>
              <a:t>Kada se građani nađu u ulozi teških pacijenata</a:t>
            </a:r>
            <a:r>
              <a:rPr lang="vi-VN" sz="1600" dirty="0"/>
              <a:t> (ili članova njihovih obitelji), perspektiva se drastično mijenja. Pacijenti koji idu na teške operacije (npr. ugradnju totalne endoproteze kuka ili koljena) postaju svjesni </a:t>
            </a:r>
            <a:r>
              <a:rPr lang="vi-VN" sz="1600" dirty="0" smtClean="0"/>
              <a:t>realnosti</a:t>
            </a:r>
            <a:r>
              <a:rPr lang="hr-HR" sz="1600" dirty="0"/>
              <a:t>.</a:t>
            </a:r>
            <a:endParaRPr lang="hr-HR" sz="1600" dirty="0" smtClean="0"/>
          </a:p>
          <a:p>
            <a:r>
              <a:rPr lang="vi-VN" sz="1600" b="1" dirty="0" smtClean="0">
                <a:solidFill>
                  <a:srgbClr val="0070C0"/>
                </a:solidFill>
              </a:rPr>
              <a:t>Želja </a:t>
            </a:r>
            <a:r>
              <a:rPr lang="vi-VN" sz="1600" b="1" dirty="0">
                <a:solidFill>
                  <a:srgbClr val="0070C0"/>
                </a:solidFill>
              </a:rPr>
              <a:t>za stručnjakom</a:t>
            </a:r>
            <a:r>
              <a:rPr lang="vi-VN" sz="1600" b="1" dirty="0"/>
              <a:t>:</a:t>
            </a:r>
            <a:r>
              <a:rPr lang="vi-VN" sz="1600" dirty="0"/>
              <a:t> Nitko ne želi da ga operira kirurg koji nikada nije napustio svoju lokalnu bolnicu i koji radi s tehnikama iz prošlog stoljeća. Pacijenti žele liječnika koji "ide van", uči i donosi svjetske trendove u Hrvatsku.</a:t>
            </a:r>
          </a:p>
          <a:p>
            <a:r>
              <a:rPr lang="vi-VN" sz="1600" b="1" dirty="0">
                <a:solidFill>
                  <a:srgbClr val="0070C0"/>
                </a:solidFill>
              </a:rPr>
              <a:t>Prihvaćanje realnosti</a:t>
            </a:r>
            <a:r>
              <a:rPr lang="vi-VN" sz="1600" b="1" dirty="0"/>
              <a:t>:</a:t>
            </a:r>
            <a:r>
              <a:rPr lang="vi-VN" sz="1600" dirty="0"/>
              <a:t> Informirani dio javnosti shvaća da hrvatske bolnice nemaju proračune za slanje stotina kirurga na skupe inozemne edukacije. U tom kontekstu, sponzorstvo industrije doživljava se kao </a:t>
            </a:r>
            <a:r>
              <a:rPr lang="vi-VN" sz="1600" b="1" dirty="0">
                <a:solidFill>
                  <a:srgbClr val="0070C0"/>
                </a:solidFill>
              </a:rPr>
              <a:t>nužno zlo</a:t>
            </a:r>
            <a:r>
              <a:rPr lang="vi-VN" sz="1600" dirty="0">
                <a:solidFill>
                  <a:srgbClr val="0070C0"/>
                </a:solidFill>
              </a:rPr>
              <a:t> </a:t>
            </a:r>
            <a:r>
              <a:rPr lang="vi-VN" sz="1600" dirty="0"/>
              <a:t>bez kojeg bi naše zdravstvo tehnološki posve zaostalo.</a:t>
            </a:r>
          </a:p>
          <a:p>
            <a:endParaRPr lang="hr-H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395536" y="836712"/>
            <a:ext cx="7211144" cy="5217443"/>
          </a:xfrm>
        </p:spPr>
        <p:txBody>
          <a:bodyPr>
            <a:normAutofit/>
          </a:bodyPr>
          <a:lstStyle/>
          <a:p>
            <a:pPr marL="0" indent="0">
              <a:buNone/>
            </a:pPr>
            <a:r>
              <a:rPr lang="hr-HR" sz="2400" b="1" dirty="0">
                <a:solidFill>
                  <a:schemeClr val="bg2">
                    <a:lumMod val="50000"/>
                  </a:schemeClr>
                </a:solidFill>
              </a:rPr>
              <a:t>3. Institucionalni i stručni pogled (Nužna simbioza</a:t>
            </a:r>
            <a:r>
              <a:rPr lang="hr-HR" sz="2400" b="1" dirty="0" smtClean="0">
                <a:solidFill>
                  <a:schemeClr val="bg2">
                    <a:lumMod val="50000"/>
                  </a:schemeClr>
                </a:solidFill>
              </a:rPr>
              <a:t>)</a:t>
            </a:r>
          </a:p>
          <a:p>
            <a:pPr marL="0" indent="0">
              <a:buNone/>
            </a:pPr>
            <a:endParaRPr lang="hr-HR" sz="2400" b="1" dirty="0">
              <a:solidFill>
                <a:schemeClr val="bg2">
                  <a:lumMod val="50000"/>
                </a:schemeClr>
              </a:solidFill>
            </a:endParaRPr>
          </a:p>
          <a:p>
            <a:r>
              <a:rPr lang="hr-HR" sz="1600" dirty="0"/>
              <a:t>Stručne udruge pacijenata, medicinski analitičari i zdravstveni menadžment na ovo gledaju kao na </a:t>
            </a:r>
            <a:r>
              <a:rPr lang="hr-HR" b="1" dirty="0">
                <a:solidFill>
                  <a:srgbClr val="0070C0"/>
                </a:solidFill>
              </a:rPr>
              <a:t>legitiman oblik javno-privatnog partnerstva. </a:t>
            </a:r>
            <a:endParaRPr lang="hr-HR" b="1" dirty="0" smtClean="0">
              <a:solidFill>
                <a:srgbClr val="0070C0"/>
              </a:solidFill>
            </a:endParaRPr>
          </a:p>
          <a:p>
            <a:r>
              <a:rPr lang="hr-HR" sz="1600" dirty="0" smtClean="0"/>
              <a:t>Oni </a:t>
            </a:r>
            <a:r>
              <a:rPr lang="hr-HR" sz="1600" dirty="0"/>
              <a:t>razumiju da je tehnologija </a:t>
            </a:r>
            <a:r>
              <a:rPr lang="hr-HR" sz="1600" dirty="0" smtClean="0"/>
              <a:t>previše </a:t>
            </a:r>
            <a:r>
              <a:rPr lang="hr-HR" sz="1600" dirty="0"/>
              <a:t>napredna i da znanje o njoj drži isključivo privatni sektor koji ju je </a:t>
            </a:r>
            <a:r>
              <a:rPr lang="hr-HR" sz="1600" dirty="0" smtClean="0"/>
              <a:t>razvio.</a:t>
            </a:r>
          </a:p>
          <a:p>
            <a:r>
              <a:rPr lang="hr-HR" sz="1600" dirty="0" smtClean="0"/>
              <a:t>Naglasak </a:t>
            </a:r>
            <a:r>
              <a:rPr lang="hr-HR" sz="1600" dirty="0"/>
              <a:t>ove skupine nije na zabrani sponzorstava, već na </a:t>
            </a:r>
            <a:r>
              <a:rPr lang="hr-HR" b="1" dirty="0">
                <a:solidFill>
                  <a:srgbClr val="0070C0"/>
                </a:solidFill>
              </a:rPr>
              <a:t>strogoj transparentnosti </a:t>
            </a:r>
            <a:r>
              <a:rPr lang="hr-HR" sz="1600" dirty="0"/>
              <a:t>— javnost ima pravo znati tko financira edukaciju, ali dokle god se poštuju </a:t>
            </a:r>
            <a:r>
              <a:rPr lang="hr-HR" sz="1600" i="1" dirty="0"/>
              <a:t>MedTech</a:t>
            </a:r>
            <a:r>
              <a:rPr lang="hr-HR" sz="1600" dirty="0"/>
              <a:t> pravila o uplatama preko bolnica (</a:t>
            </a:r>
            <a:r>
              <a:rPr lang="hr-HR" sz="1600" i="1" dirty="0"/>
              <a:t>Educational Grants</a:t>
            </a:r>
            <a:r>
              <a:rPr lang="hr-HR" sz="1600" dirty="0"/>
              <a:t>), odnos se smatra društveno korisnim</a:t>
            </a:r>
          </a:p>
          <a:p>
            <a:endParaRPr lang="hr-H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1988840"/>
            <a:ext cx="6347713" cy="1320800"/>
          </a:xfrm>
        </p:spPr>
        <p:txBody>
          <a:bodyPr/>
          <a:lstStyle/>
          <a:p>
            <a:r>
              <a:rPr lang="hr-HR" dirty="0" smtClean="0">
                <a:solidFill>
                  <a:srgbClr val="0070C0"/>
                </a:solidFill>
              </a:rPr>
              <a:t>Kako potaknuti tvrtke na ovu vrstu suradnje?</a:t>
            </a:r>
            <a:endParaRPr lang="hr-HR" dirty="0">
              <a:solidFill>
                <a:srgbClr val="0070C0"/>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43684" y="3717032"/>
            <a:ext cx="3478982" cy="2232248"/>
          </a:xfrm>
          <a:prstGeom prst="rect">
            <a:avLst/>
          </a:prstGeom>
        </p:spPr>
      </p:pic>
    </p:spTree>
    <p:extLst>
      <p:ext uri="{BB962C8B-B14F-4D97-AF65-F5344CB8AC3E}">
        <p14:creationId xmlns:p14="http://schemas.microsoft.com/office/powerpoint/2010/main" val="41845696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395536" y="908720"/>
            <a:ext cx="7283152" cy="4104456"/>
          </a:xfrm>
        </p:spPr>
        <p:txBody>
          <a:bodyPr>
            <a:normAutofit fontScale="92500" lnSpcReduction="20000"/>
          </a:bodyPr>
          <a:lstStyle/>
          <a:p>
            <a:pPr marL="0" indent="0">
              <a:buNone/>
            </a:pPr>
            <a:r>
              <a:rPr lang="hr-HR" sz="2800" b="1" dirty="0" smtClean="0">
                <a:solidFill>
                  <a:srgbClr val="00B050"/>
                </a:solidFill>
              </a:rPr>
              <a:t>Trenutna situacija</a:t>
            </a:r>
          </a:p>
          <a:p>
            <a:endParaRPr lang="hr-HR" sz="1700" dirty="0"/>
          </a:p>
          <a:p>
            <a:r>
              <a:rPr lang="vi-VN" sz="1700" dirty="0" smtClean="0"/>
              <a:t>Kada </a:t>
            </a:r>
            <a:r>
              <a:rPr lang="vi-VN" sz="1700" dirty="0"/>
              <a:t>je riječ o središnjoj ili objedinjenoj javnoj nabavi na državnoj razini </a:t>
            </a:r>
            <a:r>
              <a:rPr lang="vi-VN" b="1" dirty="0" smtClean="0">
                <a:solidFill>
                  <a:srgbClr val="0070C0"/>
                </a:solidFill>
              </a:rPr>
              <a:t>bolnice </a:t>
            </a:r>
            <a:r>
              <a:rPr lang="vi-VN" b="1" dirty="0">
                <a:solidFill>
                  <a:srgbClr val="0070C0"/>
                </a:solidFill>
              </a:rPr>
              <a:t>gube mogućnost autonomnog postavljanja uvjeta i kriterija bodovanja na lokalnoj razini. </a:t>
            </a:r>
            <a:endParaRPr lang="hr-HR" b="1" dirty="0" smtClean="0">
              <a:solidFill>
                <a:srgbClr val="0070C0"/>
              </a:solidFill>
            </a:endParaRPr>
          </a:p>
          <a:p>
            <a:endParaRPr lang="vi-VN" sz="1600" dirty="0"/>
          </a:p>
          <a:p>
            <a:r>
              <a:rPr lang="vi-VN" sz="1700" dirty="0"/>
              <a:t>Dobavljači koji uđu u taj </a:t>
            </a:r>
            <a:r>
              <a:rPr lang="vi-VN" sz="1700" dirty="0" smtClean="0"/>
              <a:t>državni </a:t>
            </a:r>
            <a:r>
              <a:rPr lang="vi-VN" sz="1700" dirty="0"/>
              <a:t>registar/okvirni sporazum imaju ugovorene fiksne cijene i količine na razini cijele Hrvatske te </a:t>
            </a:r>
            <a:r>
              <a:rPr lang="vi-VN" b="1" dirty="0">
                <a:solidFill>
                  <a:srgbClr val="0070C0"/>
                </a:solidFill>
              </a:rPr>
              <a:t>su sljedeće dvije godine potpuno zaštićeni, pasivni i nemaju tržišni pritisak natjecati se edukacijom</a:t>
            </a:r>
            <a:r>
              <a:rPr lang="vi-VN" b="1" dirty="0" smtClean="0">
                <a:solidFill>
                  <a:srgbClr val="0070C0"/>
                </a:solidFill>
              </a:rPr>
              <a:t>.</a:t>
            </a:r>
            <a:endParaRPr lang="hr-HR" b="1" dirty="0" smtClean="0">
              <a:solidFill>
                <a:srgbClr val="0070C0"/>
              </a:solidFill>
            </a:endParaRPr>
          </a:p>
          <a:p>
            <a:endParaRPr lang="vi-VN" sz="1600" dirty="0"/>
          </a:p>
          <a:p>
            <a:r>
              <a:rPr lang="vi-VN" sz="1700" dirty="0"/>
              <a:t>U takvom, visoko centraliziranom sustavu s niskom konkurencijom, pritisak za edukaciju se mora prebaciti s </a:t>
            </a:r>
            <a:r>
              <a:rPr lang="vi-VN" b="1" dirty="0">
                <a:solidFill>
                  <a:srgbClr val="0070C0"/>
                </a:solidFill>
              </a:rPr>
              <a:t>pravno-natječajnog</a:t>
            </a:r>
            <a:r>
              <a:rPr lang="vi-VN" sz="1600" dirty="0"/>
              <a:t> na </a:t>
            </a:r>
            <a:r>
              <a:rPr lang="vi-VN" b="1" dirty="0">
                <a:solidFill>
                  <a:srgbClr val="0070C0"/>
                </a:solidFill>
              </a:rPr>
              <a:t>institucionalni i klinički pritisak</a:t>
            </a:r>
            <a:r>
              <a:rPr lang="vi-VN" sz="1600" dirty="0"/>
              <a:t>. </a:t>
            </a:r>
            <a:endParaRPr lang="hr-H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179512" y="1052736"/>
            <a:ext cx="7272808" cy="4785395"/>
          </a:xfrm>
        </p:spPr>
        <p:txBody>
          <a:bodyPr>
            <a:normAutofit/>
          </a:bodyPr>
          <a:lstStyle/>
          <a:p>
            <a:pPr marL="457200" indent="-457200">
              <a:buAutoNum type="arabicPeriod"/>
            </a:pPr>
            <a:r>
              <a:rPr lang="vi-VN" sz="2400" b="1" dirty="0" smtClean="0">
                <a:solidFill>
                  <a:srgbClr val="00B050"/>
                </a:solidFill>
              </a:rPr>
              <a:t>Poluga </a:t>
            </a:r>
            <a:r>
              <a:rPr lang="vi-VN" sz="2400" b="1" dirty="0">
                <a:solidFill>
                  <a:srgbClr val="00B050"/>
                </a:solidFill>
              </a:rPr>
              <a:t>kliničkog izbora (Korištenje "prava na preferenciju</a:t>
            </a:r>
            <a:r>
              <a:rPr lang="vi-VN" sz="2400" b="1" dirty="0" smtClean="0">
                <a:solidFill>
                  <a:srgbClr val="00B050"/>
                </a:solidFill>
              </a:rPr>
              <a:t>")</a:t>
            </a:r>
            <a:endParaRPr lang="hr-HR" sz="2400" b="1" dirty="0" smtClean="0">
              <a:solidFill>
                <a:srgbClr val="00B050"/>
              </a:solidFill>
            </a:endParaRPr>
          </a:p>
          <a:p>
            <a:pPr marL="0" indent="0">
              <a:buNone/>
            </a:pPr>
            <a:endParaRPr lang="vi-VN" sz="2400" b="1" dirty="0">
              <a:solidFill>
                <a:srgbClr val="00B050"/>
              </a:solidFill>
            </a:endParaRPr>
          </a:p>
          <a:p>
            <a:r>
              <a:rPr lang="vi-VN" sz="1600" dirty="0"/>
              <a:t>Iako su svi dobavljači ušli u državni sustav i registrirani su, u praksi se rijetko događa da postoji samo jedan dobavljač za cijelu državu. </a:t>
            </a:r>
            <a:r>
              <a:rPr lang="vi-VN" b="1" dirty="0">
                <a:solidFill>
                  <a:srgbClr val="0070C0"/>
                </a:solidFill>
              </a:rPr>
              <a:t>Najčešće ih je nekoliko</a:t>
            </a:r>
            <a:r>
              <a:rPr lang="vi-VN" sz="1600" b="1" dirty="0">
                <a:solidFill>
                  <a:srgbClr val="0070C0"/>
                </a:solidFill>
              </a:rPr>
              <a:t> </a:t>
            </a:r>
            <a:r>
              <a:rPr lang="vi-VN" sz="1600" dirty="0"/>
              <a:t>koji su prošli na objedinjenoj nabavi.</a:t>
            </a:r>
          </a:p>
          <a:p>
            <a:r>
              <a:rPr lang="vi-VN" b="1" dirty="0">
                <a:solidFill>
                  <a:srgbClr val="0070C0"/>
                </a:solidFill>
              </a:rPr>
              <a:t>Kako to funkcionira</a:t>
            </a:r>
            <a:r>
              <a:rPr lang="vi-VN" sz="1600" b="1" dirty="0"/>
              <a:t>:</a:t>
            </a:r>
            <a:r>
              <a:rPr lang="vi-VN" sz="1600" dirty="0"/>
              <a:t> Okvirni sporazum na državnoj razini bolnicama daje pravo da povlače implantate s popisa. Liječnici (stručni kolegij odjela) imaju pravo reći: </a:t>
            </a:r>
            <a:r>
              <a:rPr lang="vi-VN" sz="1600" i="1" dirty="0"/>
              <a:t>"Mi ćemo ugrađivati implantat proizvođača X, a ne proizvođača Y, jer nam proizvođač X pruža adekvatnu tehničku podršku i edukaciju za siguran rad."</a:t>
            </a:r>
            <a:endParaRPr lang="vi-VN" sz="1600" dirty="0"/>
          </a:p>
          <a:p>
            <a:r>
              <a:rPr lang="vi-VN" b="1" dirty="0">
                <a:solidFill>
                  <a:srgbClr val="0070C0"/>
                </a:solidFill>
              </a:rPr>
              <a:t>Učinak na tvrtke:</a:t>
            </a:r>
            <a:r>
              <a:rPr lang="vi-VN" dirty="0">
                <a:solidFill>
                  <a:srgbClr val="0070C0"/>
                </a:solidFill>
              </a:rPr>
              <a:t> </a:t>
            </a:r>
            <a:r>
              <a:rPr lang="vi-VN" sz="1600" dirty="0"/>
              <a:t>Kada pasivni dobavljač vidi da njegova realizacija unutar tog dvogodišnjeg ugovora drastično pada jer bolnice radije naručuju od konkurenta s popisa koji nudi edukaciju, on gubi profit. Tržišna utakmica se seli s natječaja u samu operacijsku salu.</a:t>
            </a:r>
          </a:p>
          <a:p>
            <a:endParaRPr lang="hr-H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395536" y="980728"/>
            <a:ext cx="6995120" cy="5145435"/>
          </a:xfrm>
        </p:spPr>
        <p:txBody>
          <a:bodyPr>
            <a:normAutofit/>
          </a:bodyPr>
          <a:lstStyle/>
          <a:p>
            <a:pPr marL="0" indent="0">
              <a:buNone/>
            </a:pPr>
            <a:r>
              <a:rPr lang="vi-VN" sz="2400" b="1" dirty="0">
                <a:solidFill>
                  <a:srgbClr val="00B050"/>
                </a:solidFill>
              </a:rPr>
              <a:t>2. Pritisak preko </a:t>
            </a:r>
            <a:r>
              <a:rPr lang="hr-HR" sz="2400" b="1" dirty="0">
                <a:solidFill>
                  <a:srgbClr val="00B050"/>
                </a:solidFill>
              </a:rPr>
              <a:t>s</a:t>
            </a:r>
            <a:r>
              <a:rPr lang="vi-VN" sz="2400" b="1" dirty="0" smtClean="0">
                <a:solidFill>
                  <a:srgbClr val="00B050"/>
                </a:solidFill>
              </a:rPr>
              <a:t>tručnih društava</a:t>
            </a:r>
            <a:endParaRPr lang="hr-HR" sz="2400" b="1" dirty="0" smtClean="0">
              <a:solidFill>
                <a:srgbClr val="00B050"/>
              </a:solidFill>
            </a:endParaRPr>
          </a:p>
          <a:p>
            <a:pPr marL="0" indent="0">
              <a:buNone/>
            </a:pPr>
            <a:endParaRPr lang="vi-VN" sz="2400" b="1" dirty="0">
              <a:solidFill>
                <a:srgbClr val="00B050"/>
              </a:solidFill>
            </a:endParaRPr>
          </a:p>
          <a:p>
            <a:r>
              <a:rPr lang="vi-VN" sz="1600" dirty="0"/>
              <a:t>Budući da je tržište malo, a stručna zajednica ortopeda u Hrvatskoj povezana, ključnu ulogu imaju stručna društva pri Hrvatskom liječničkom zboru (HLZ</a:t>
            </a:r>
            <a:r>
              <a:rPr lang="vi-VN" sz="1600" dirty="0" smtClean="0"/>
              <a:t>).</a:t>
            </a:r>
            <a:endParaRPr lang="hr-HR" sz="1600" dirty="0" smtClean="0"/>
          </a:p>
          <a:p>
            <a:endParaRPr lang="vi-VN" sz="1600" dirty="0"/>
          </a:p>
          <a:p>
            <a:r>
              <a:rPr lang="vi-VN" b="1" dirty="0">
                <a:solidFill>
                  <a:srgbClr val="0070C0"/>
                </a:solidFill>
              </a:rPr>
              <a:t>Kako djelovati:</a:t>
            </a:r>
            <a:r>
              <a:rPr lang="vi-VN" dirty="0">
                <a:solidFill>
                  <a:srgbClr val="0070C0"/>
                </a:solidFill>
              </a:rPr>
              <a:t> </a:t>
            </a:r>
            <a:r>
              <a:rPr lang="vi-VN" sz="1600" dirty="0"/>
              <a:t>Strukovno društvo može zauzeti čvrst stav prema dobavljačima: </a:t>
            </a:r>
            <a:r>
              <a:rPr lang="vi-VN" sz="1600" i="1" dirty="0"/>
              <a:t>"</a:t>
            </a:r>
            <a:r>
              <a:rPr lang="vi-VN" sz="1600" i="1" dirty="0">
                <a:solidFill>
                  <a:srgbClr val="92D050"/>
                </a:solidFill>
              </a:rPr>
              <a:t>Vi ostvarujete milijunske promete u našim bolnicama kroz državni ugovor. Ako ne podržite naš godišnji kongres ili ne osigurate edukacijske potpore (Educational Grants) preko društva, ugrozit ćete partnerske odnose s cijelom strukom</a:t>
            </a:r>
            <a:r>
              <a:rPr lang="vi-VN" sz="1600" i="1" dirty="0" smtClean="0">
                <a:solidFill>
                  <a:srgbClr val="92D050"/>
                </a:solidFill>
              </a:rPr>
              <a:t>.„</a:t>
            </a:r>
            <a:endParaRPr lang="hr-HR" sz="1600" i="1" dirty="0" smtClean="0">
              <a:solidFill>
                <a:srgbClr val="92D050"/>
              </a:solidFill>
            </a:endParaRPr>
          </a:p>
          <a:p>
            <a:endParaRPr lang="vi-VN" sz="1600" dirty="0">
              <a:solidFill>
                <a:srgbClr val="92D050"/>
              </a:solidFill>
            </a:endParaRPr>
          </a:p>
          <a:p>
            <a:r>
              <a:rPr lang="vi-VN" sz="1600" dirty="0"/>
              <a:t>Nijedan dobavljač, ma koliko bio siguran unutar dvogodišnjeg ugovora, ne želi dugoročno doći na "crnu listu" kod struke, jer se ugovori obnavljaju, a loša reputacija među kirurzima znači propast na idućim ciklusima nabave.</a:t>
            </a:r>
          </a:p>
          <a:p>
            <a:endParaRPr lang="hr-H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457200" y="1052736"/>
            <a:ext cx="7427168" cy="5073427"/>
          </a:xfrm>
        </p:spPr>
        <p:txBody>
          <a:bodyPr>
            <a:normAutofit/>
          </a:bodyPr>
          <a:lstStyle/>
          <a:p>
            <a:pPr marL="0" indent="0">
              <a:buNone/>
            </a:pPr>
            <a:r>
              <a:rPr lang="vi-VN" sz="2400" b="1" dirty="0">
                <a:solidFill>
                  <a:srgbClr val="00B050"/>
                </a:solidFill>
              </a:rPr>
              <a:t>3. Povezivanje edukacije s uvođenjem "novih kataloških </a:t>
            </a:r>
            <a:r>
              <a:rPr lang="vi-VN" sz="2400" b="1" dirty="0" smtClean="0">
                <a:solidFill>
                  <a:srgbClr val="00B050"/>
                </a:solidFill>
              </a:rPr>
              <a:t>brojeva„</a:t>
            </a:r>
            <a:endParaRPr lang="hr-HR" sz="2400" b="1" dirty="0" smtClean="0">
              <a:solidFill>
                <a:srgbClr val="00B050"/>
              </a:solidFill>
            </a:endParaRPr>
          </a:p>
          <a:p>
            <a:endParaRPr lang="vi-VN" sz="2400" b="1" dirty="0">
              <a:solidFill>
                <a:srgbClr val="00B050"/>
              </a:solidFill>
            </a:endParaRPr>
          </a:p>
          <a:p>
            <a:r>
              <a:rPr lang="vi-VN" sz="1600" dirty="0"/>
              <a:t>U ortopediji se </a:t>
            </a:r>
            <a:r>
              <a:rPr lang="vi-VN" b="1" dirty="0">
                <a:solidFill>
                  <a:srgbClr val="0070C0"/>
                </a:solidFill>
              </a:rPr>
              <a:t>tehnologija stalno mijenja</a:t>
            </a:r>
            <a:r>
              <a:rPr lang="vi-VN" sz="1600" dirty="0"/>
              <a:t>. Dobavljači unutar te dvije godine često žele bolnicama ponuditi noviju, napredniju generaciju implantata (koja možda nudi bolju maržu ili rješava neki uočeni problem</a:t>
            </a:r>
            <a:r>
              <a:rPr lang="vi-VN" sz="1600" dirty="0" smtClean="0"/>
              <a:t>).</a:t>
            </a:r>
            <a:endParaRPr lang="hr-HR" sz="1600" dirty="0" smtClean="0"/>
          </a:p>
          <a:p>
            <a:pPr marL="0" indent="0">
              <a:buNone/>
            </a:pPr>
            <a:endParaRPr lang="vi-VN" sz="1600" dirty="0"/>
          </a:p>
          <a:p>
            <a:r>
              <a:rPr lang="vi-VN" sz="1600" b="1" dirty="0"/>
              <a:t>Uvjetovanje bolnice:</a:t>
            </a:r>
            <a:r>
              <a:rPr lang="vi-VN" sz="1600" dirty="0"/>
              <a:t> Kada dobavljač dođe s prijedlogom izmjene asortimana ili uvođenja novog modela (što državni ugovori ponekad dopuštaju kroz anekse ili izmjene), uprava bolnice i šef odjela trebaju postaviti jasan uvjet</a:t>
            </a:r>
            <a:r>
              <a:rPr lang="vi-VN" b="1" dirty="0">
                <a:solidFill>
                  <a:srgbClr val="0070C0"/>
                </a:solidFill>
              </a:rPr>
              <a:t>: </a:t>
            </a:r>
            <a:r>
              <a:rPr lang="vi-VN" b="1" i="1" dirty="0">
                <a:solidFill>
                  <a:srgbClr val="0070C0"/>
                </a:solidFill>
              </a:rPr>
              <a:t>"Može, ali preduvjet za uvođenje ovog novog sustava je da vaša tvrtka osigura certificiranu edukaciju i </a:t>
            </a:r>
            <a:r>
              <a:rPr lang="hr-HR" b="1" i="1" dirty="0" smtClean="0">
                <a:solidFill>
                  <a:srgbClr val="0070C0"/>
                </a:solidFill>
              </a:rPr>
              <a:t>kontinuiranu podršku</a:t>
            </a:r>
            <a:r>
              <a:rPr lang="vi-VN" b="1" i="1" dirty="0" smtClean="0">
                <a:solidFill>
                  <a:srgbClr val="0070C0"/>
                </a:solidFill>
              </a:rPr>
              <a:t> </a:t>
            </a:r>
            <a:r>
              <a:rPr lang="vi-VN" b="1" i="1" dirty="0">
                <a:solidFill>
                  <a:srgbClr val="0070C0"/>
                </a:solidFill>
              </a:rPr>
              <a:t>za naše kirurge."</a:t>
            </a:r>
            <a:endParaRPr lang="vi-VN" b="1" dirty="0">
              <a:solidFill>
                <a:srgbClr val="0070C0"/>
              </a:solidFill>
            </a:endParaRPr>
          </a:p>
          <a:p>
            <a:endParaRPr lang="hr-H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395536" y="1124744"/>
            <a:ext cx="7067128" cy="4929411"/>
          </a:xfrm>
        </p:spPr>
        <p:txBody>
          <a:bodyPr>
            <a:normAutofit/>
          </a:bodyPr>
          <a:lstStyle/>
          <a:p>
            <a:pPr marL="0" indent="0">
              <a:buNone/>
            </a:pPr>
            <a:r>
              <a:rPr lang="hr-HR" sz="2400" b="1" dirty="0">
                <a:solidFill>
                  <a:srgbClr val="00B050"/>
                </a:solidFill>
              </a:rPr>
              <a:t>4. Lobiranje pri Ministarstvu za idući ciklus centralne </a:t>
            </a:r>
            <a:r>
              <a:rPr lang="hr-HR" sz="2400" b="1" dirty="0" smtClean="0">
                <a:solidFill>
                  <a:srgbClr val="00B050"/>
                </a:solidFill>
              </a:rPr>
              <a:t>nabave</a:t>
            </a:r>
          </a:p>
          <a:p>
            <a:pPr marL="0" indent="0">
              <a:buNone/>
            </a:pPr>
            <a:endParaRPr lang="hr-HR" sz="2400" b="1" dirty="0">
              <a:solidFill>
                <a:srgbClr val="92D050"/>
              </a:solidFill>
            </a:endParaRPr>
          </a:p>
          <a:p>
            <a:r>
              <a:rPr lang="hr-HR" sz="1600" dirty="0"/>
              <a:t>Ovo je dugoročna strategija, ali jedina sustavna. Povjerenstva koja pri Ministarstvu zdravstva pripremaju tehničke specifikacije za veliku objedinjenu nabavu sastavljena su upravo od vodećih hrvatskih ortopeda</a:t>
            </a:r>
            <a:r>
              <a:rPr lang="hr-HR" sz="1600" dirty="0" smtClean="0"/>
              <a:t>.</a:t>
            </a:r>
          </a:p>
          <a:p>
            <a:endParaRPr lang="hr-HR" sz="1600" dirty="0"/>
          </a:p>
          <a:p>
            <a:r>
              <a:rPr lang="hr-HR" sz="1600" dirty="0"/>
              <a:t>Liječnici kroz rad u tim povjerenstvima moraju inzistirati da se u </a:t>
            </a:r>
            <a:r>
              <a:rPr lang="hr-HR" sz="1600" b="1" dirty="0">
                <a:solidFill>
                  <a:srgbClr val="0070C0"/>
                </a:solidFill>
              </a:rPr>
              <a:t>budući državni natječaj </a:t>
            </a:r>
            <a:r>
              <a:rPr lang="hr-HR" sz="1600" dirty="0"/>
              <a:t>unese obveza osiguravanja edukativnih potpora bolnicama. Ako Ministarstvo to postavi kao uvjet na državnoj razini, onda niti jedan dobavljač u Hrvatskoj neće moći izbjeći tu obvezu.</a:t>
            </a:r>
          </a:p>
          <a:p>
            <a:endParaRPr lang="hr-H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1628800"/>
            <a:ext cx="6347713" cy="2531368"/>
          </a:xfrm>
        </p:spPr>
        <p:txBody>
          <a:bodyPr>
            <a:normAutofit/>
          </a:bodyPr>
          <a:lstStyle/>
          <a:p>
            <a:r>
              <a:rPr lang="hr-HR" dirty="0" smtClean="0">
                <a:solidFill>
                  <a:srgbClr val="0070C0"/>
                </a:solidFill>
              </a:rPr>
              <a:t>Učinak sponzoriranih edukacija na pravni status i obaveze liječnika u ustanovi</a:t>
            </a:r>
            <a:endParaRPr lang="hr-HR" dirty="0">
              <a:solidFill>
                <a:srgbClr val="0070C0"/>
              </a:solidFill>
            </a:endParaRPr>
          </a:p>
        </p:txBody>
      </p:sp>
    </p:spTree>
    <p:extLst>
      <p:ext uri="{BB962C8B-B14F-4D97-AF65-F5344CB8AC3E}">
        <p14:creationId xmlns:p14="http://schemas.microsoft.com/office/powerpoint/2010/main" val="33034387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457200" y="1412776"/>
            <a:ext cx="7283152" cy="4713387"/>
          </a:xfrm>
        </p:spPr>
        <p:txBody>
          <a:bodyPr>
            <a:normAutofit/>
          </a:bodyPr>
          <a:lstStyle/>
          <a:p>
            <a:r>
              <a:rPr lang="hr-HR" sz="1600" b="1" dirty="0" smtClean="0">
                <a:solidFill>
                  <a:srgbClr val="0070C0"/>
                </a:solidFill>
              </a:rPr>
              <a:t>Prema ZOR poslodavac </a:t>
            </a:r>
            <a:r>
              <a:rPr lang="hr-HR" sz="1600" dirty="0" smtClean="0"/>
              <a:t>(bolnica) </a:t>
            </a:r>
            <a:r>
              <a:rPr lang="hr-HR" sz="1600" b="1" dirty="0" smtClean="0">
                <a:solidFill>
                  <a:srgbClr val="0070C0"/>
                </a:solidFill>
              </a:rPr>
              <a:t>je obavezan financirati </a:t>
            </a:r>
            <a:r>
              <a:rPr lang="hr-HR" sz="1600" dirty="0" smtClean="0"/>
              <a:t>edukaciju djelatnika za poslove iz njezinog djelokruga i za njezine potrebe</a:t>
            </a:r>
          </a:p>
          <a:p>
            <a:pPr marL="0" indent="0">
              <a:buNone/>
            </a:pPr>
            <a:endParaRPr lang="hr-HR" sz="1600" dirty="0" smtClean="0"/>
          </a:p>
          <a:p>
            <a:r>
              <a:rPr lang="hr-HR" sz="1600" dirty="0" smtClean="0"/>
              <a:t>Bolnica je financirala u 99% slučajeva SAMO specijalističko usavršavanje</a:t>
            </a:r>
          </a:p>
          <a:p>
            <a:pPr marL="0" indent="0">
              <a:buNone/>
            </a:pPr>
            <a:endParaRPr lang="hr-HR" sz="1600" dirty="0" smtClean="0"/>
          </a:p>
          <a:p>
            <a:r>
              <a:rPr lang="hr-HR" b="1" dirty="0" smtClean="0">
                <a:solidFill>
                  <a:srgbClr val="0070C0"/>
                </a:solidFill>
              </a:rPr>
              <a:t>poslodavac </a:t>
            </a:r>
            <a:r>
              <a:rPr lang="hr-HR" b="1" dirty="0">
                <a:solidFill>
                  <a:srgbClr val="0070C0"/>
                </a:solidFill>
              </a:rPr>
              <a:t>(bolnica) pravno ne može sankcionirati radnika (liječnika) jer ne primjenjuje vještine koje mu sam poslodavac nije omogućio ili financirao</a:t>
            </a:r>
            <a:r>
              <a:rPr lang="hr-HR" dirty="0" smtClean="0">
                <a:solidFill>
                  <a:srgbClr val="0070C0"/>
                </a:solidFill>
              </a:rPr>
              <a:t>, </a:t>
            </a:r>
            <a:r>
              <a:rPr lang="hr-HR" sz="1600" dirty="0" smtClean="0"/>
              <a:t>niti ga može prisiliti da koristi znanja stečena na edukacijama koje je radnik prošao zahvaljujući "sponzorstvu treće strane" (dobavljača), ako te vještine izlaze iz okvira ugovora o radu i specijalizacije.</a:t>
            </a:r>
            <a:endParaRPr lang="hr-HR" sz="16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457200" y="1772816"/>
            <a:ext cx="7139136" cy="3240360"/>
          </a:xfrm>
        </p:spPr>
        <p:txBody>
          <a:bodyPr>
            <a:normAutofit/>
          </a:bodyPr>
          <a:lstStyle/>
          <a:p>
            <a:r>
              <a:rPr lang="vi-VN" b="1" dirty="0" smtClean="0"/>
              <a:t>Pravno gledano</a:t>
            </a:r>
            <a:r>
              <a:rPr lang="vi-VN" sz="1600" dirty="0" smtClean="0"/>
              <a:t>, radnik je dužan raditi ono što mu piše u ugovoru o radu i za što ga je poslodavac osposobio. </a:t>
            </a:r>
            <a:endParaRPr lang="hr-HR" sz="1600" dirty="0" smtClean="0"/>
          </a:p>
          <a:p>
            <a:endParaRPr lang="hr-HR" sz="1600" dirty="0" smtClean="0"/>
          </a:p>
          <a:p>
            <a:r>
              <a:rPr lang="vi-VN" sz="1600" dirty="0" smtClean="0"/>
              <a:t>Sve izvan toga je </a:t>
            </a:r>
            <a:r>
              <a:rPr lang="vi-VN" sz="2400" b="1" dirty="0">
                <a:solidFill>
                  <a:srgbClr val="0070C0"/>
                </a:solidFill>
              </a:rPr>
              <a:t>dobra volja </a:t>
            </a:r>
            <a:r>
              <a:rPr lang="vi-VN" sz="2400" b="1" dirty="0" smtClean="0">
                <a:solidFill>
                  <a:srgbClr val="0070C0"/>
                </a:solidFill>
              </a:rPr>
              <a:t>radnika</a:t>
            </a:r>
            <a:r>
              <a:rPr lang="vi-VN" sz="2400" dirty="0" smtClean="0"/>
              <a:t> </a:t>
            </a:r>
            <a:r>
              <a:rPr lang="vi-VN" sz="2400" b="1" dirty="0" smtClean="0">
                <a:solidFill>
                  <a:srgbClr val="0070C0"/>
                </a:solidFill>
              </a:rPr>
              <a:t>i njegova profesionalna ambicija</a:t>
            </a:r>
            <a:r>
              <a:rPr lang="hr-HR" sz="2400" b="1" dirty="0">
                <a:solidFill>
                  <a:srgbClr val="0070C0"/>
                </a:solidFill>
              </a:rPr>
              <a:t>!</a:t>
            </a:r>
            <a:endParaRPr lang="hr-HR" sz="2400" b="1" dirty="0" smtClean="0">
              <a:solidFill>
                <a:srgbClr val="0070C0"/>
              </a:solidFill>
            </a:endParaRPr>
          </a:p>
          <a:p>
            <a:endParaRPr lang="hr-HR" sz="2400" b="1" dirty="0" smtClean="0">
              <a:solidFill>
                <a:srgbClr val="0070C0"/>
              </a:solidFill>
            </a:endParaRPr>
          </a:p>
          <a:p>
            <a:r>
              <a:rPr lang="vi-VN" sz="1600" dirty="0" smtClean="0"/>
              <a:t>Ako bolnice škrtare na edukaciji i oslanjaju se isključivo na to da će dobavljači "odraditi njihov posao", one gube pravnu polugu kojom mogu bilo što uvjetovati ili naređivati liječnicima.</a:t>
            </a:r>
            <a:endParaRPr lang="hr-HR" sz="16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457200" y="836712"/>
            <a:ext cx="6707088" cy="5289451"/>
          </a:xfrm>
        </p:spPr>
        <p:txBody>
          <a:bodyPr>
            <a:normAutofit/>
          </a:bodyPr>
          <a:lstStyle/>
          <a:p>
            <a:pPr marL="0" indent="0">
              <a:buNone/>
            </a:pPr>
            <a:r>
              <a:rPr lang="vi-VN" sz="2100" b="1" dirty="0" smtClean="0">
                <a:solidFill>
                  <a:srgbClr val="FF0000"/>
                </a:solidFill>
              </a:rPr>
              <a:t>Apsurd </a:t>
            </a:r>
            <a:r>
              <a:rPr lang="vi-VN" sz="2100" b="1" dirty="0">
                <a:solidFill>
                  <a:srgbClr val="FF0000"/>
                </a:solidFill>
              </a:rPr>
              <a:t>u praksi (Pasivna agresija sustava</a:t>
            </a:r>
            <a:r>
              <a:rPr lang="vi-VN" sz="2100" b="1" dirty="0" smtClean="0">
                <a:solidFill>
                  <a:srgbClr val="FF0000"/>
                </a:solidFill>
              </a:rPr>
              <a:t>)</a:t>
            </a:r>
            <a:endParaRPr lang="hr-HR" sz="2100" b="1" dirty="0" smtClean="0">
              <a:solidFill>
                <a:srgbClr val="FF0000"/>
              </a:solidFill>
            </a:endParaRPr>
          </a:p>
          <a:p>
            <a:endParaRPr lang="vi-VN" sz="2100" b="1" dirty="0"/>
          </a:p>
          <a:p>
            <a:pPr marL="0" indent="0">
              <a:buNone/>
            </a:pPr>
            <a:r>
              <a:rPr lang="vi-VN" sz="1600" dirty="0"/>
              <a:t>Iako bolnice pravno </a:t>
            </a:r>
            <a:r>
              <a:rPr lang="vi-VN" b="1" dirty="0">
                <a:solidFill>
                  <a:srgbClr val="0070C0"/>
                </a:solidFill>
              </a:rPr>
              <a:t>ne mogu poduzeti izravne radno-pravne sankcije</a:t>
            </a:r>
            <a:r>
              <a:rPr lang="vi-VN" dirty="0">
                <a:solidFill>
                  <a:srgbClr val="0070C0"/>
                </a:solidFill>
              </a:rPr>
              <a:t> </a:t>
            </a:r>
            <a:r>
              <a:rPr lang="vi-VN" sz="1600" dirty="0"/>
              <a:t>(otkaz, smanjenje plaće), one u praksi koriste metode </a:t>
            </a:r>
            <a:r>
              <a:rPr lang="vi-VN" b="1" dirty="0">
                <a:solidFill>
                  <a:srgbClr val="0070C0"/>
                </a:solidFill>
              </a:rPr>
              <a:t>"tihe" ili pasivne sankcije</a:t>
            </a:r>
            <a:r>
              <a:rPr lang="vi-VN" dirty="0" smtClean="0">
                <a:solidFill>
                  <a:srgbClr val="0070C0"/>
                </a:solidFill>
              </a:rPr>
              <a:t>:</a:t>
            </a:r>
            <a:endParaRPr lang="hr-HR" dirty="0" smtClean="0">
              <a:solidFill>
                <a:srgbClr val="0070C0"/>
              </a:solidFill>
            </a:endParaRPr>
          </a:p>
          <a:p>
            <a:pPr marL="0" indent="0">
              <a:buNone/>
            </a:pPr>
            <a:endParaRPr lang="vi-VN" dirty="0">
              <a:solidFill>
                <a:srgbClr val="0070C0"/>
              </a:solidFill>
            </a:endParaRPr>
          </a:p>
          <a:p>
            <a:r>
              <a:rPr lang="vi-VN" b="1" dirty="0">
                <a:solidFill>
                  <a:srgbClr val="0070C0"/>
                </a:solidFill>
              </a:rPr>
              <a:t>Uskraćivanje napredovanja:</a:t>
            </a:r>
            <a:r>
              <a:rPr lang="vi-VN" dirty="0">
                <a:solidFill>
                  <a:srgbClr val="0070C0"/>
                </a:solidFill>
              </a:rPr>
              <a:t> </a:t>
            </a:r>
            <a:r>
              <a:rPr lang="vi-VN" sz="1600" dirty="0"/>
              <a:t>Liječniku koji odbija suradnju ili uvođenje novih metoda unatoč sponzorstvima, uprava može otežati dobivanje titule primarijusa, napredovanje u voditelja odjela ili mu </a:t>
            </a:r>
            <a:r>
              <a:rPr lang="vi-VN" sz="1600" b="1" dirty="0">
                <a:solidFill>
                  <a:srgbClr val="0070C0"/>
                </a:solidFill>
              </a:rPr>
              <a:t>uskratiti odobrenje za rad u privatnoj praksi </a:t>
            </a:r>
            <a:r>
              <a:rPr lang="vi-VN" sz="1600" dirty="0"/>
              <a:t>popodne (tzv. "dvojni rad").</a:t>
            </a:r>
          </a:p>
          <a:p>
            <a:r>
              <a:rPr lang="vi-VN" b="1" dirty="0">
                <a:solidFill>
                  <a:srgbClr val="0070C0"/>
                </a:solidFill>
              </a:rPr>
              <a:t>Raspored rada: </a:t>
            </a:r>
            <a:r>
              <a:rPr lang="vi-VN" sz="1600" dirty="0"/>
              <a:t>Mogu mu dodijeliti lošije termine u operacijskim salama, više dežurstava vikendom ili ga zatrpati ambulantnim radom umjesto operacijama.</a:t>
            </a:r>
          </a:p>
          <a:p>
            <a:endParaRPr lang="hr-H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457200" y="1196752"/>
            <a:ext cx="6923112" cy="1944216"/>
          </a:xfrm>
        </p:spPr>
        <p:txBody>
          <a:bodyPr>
            <a:normAutofit/>
          </a:bodyPr>
          <a:lstStyle/>
          <a:p>
            <a:pPr marL="0" indent="0">
              <a:buNone/>
            </a:pPr>
            <a:r>
              <a:rPr lang="hr-HR" sz="2000" dirty="0" smtClean="0"/>
              <a:t>Ako bi liječnik pod pritiskom uprave pristao raditi s novim implantatom bez službene bolničke edukacije i stvar krene po zlu, znate li </a:t>
            </a:r>
            <a:r>
              <a:rPr lang="hr-HR" sz="2400" b="1" dirty="0">
                <a:solidFill>
                  <a:srgbClr val="0070C0"/>
                </a:solidFill>
              </a:rPr>
              <a:t>tko bi snosio pravnu i kaznenu odgovornost</a:t>
            </a:r>
            <a:r>
              <a:rPr lang="hr-HR" sz="2400" dirty="0" smtClean="0">
                <a:solidFill>
                  <a:srgbClr val="0070C0"/>
                </a:solidFill>
              </a:rPr>
              <a:t> </a:t>
            </a:r>
            <a:r>
              <a:rPr lang="hr-HR" sz="2000" dirty="0" smtClean="0"/>
              <a:t>za komplikaciju – bolnica, dobavljač ili sam liječnik? </a:t>
            </a:r>
            <a:endParaRPr lang="hr-HR" sz="20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27784" y="2924944"/>
            <a:ext cx="3429000" cy="342900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251520" y="476672"/>
            <a:ext cx="6912768" cy="5904656"/>
          </a:xfrm>
        </p:spPr>
        <p:txBody>
          <a:bodyPr>
            <a:normAutofit/>
          </a:bodyPr>
          <a:lstStyle/>
          <a:p>
            <a:pPr marL="457200" indent="-457200">
              <a:buAutoNum type="arabicPeriod"/>
            </a:pPr>
            <a:r>
              <a:rPr lang="hr-HR" sz="2400" b="1" dirty="0" smtClean="0">
                <a:solidFill>
                  <a:srgbClr val="00B050"/>
                </a:solidFill>
              </a:rPr>
              <a:t>Kaznena </a:t>
            </a:r>
            <a:r>
              <a:rPr lang="hr-HR" sz="2400" b="1" dirty="0">
                <a:solidFill>
                  <a:srgbClr val="00B050"/>
                </a:solidFill>
              </a:rPr>
              <a:t>odgovornost: </a:t>
            </a:r>
            <a:r>
              <a:rPr lang="hr-HR" sz="2400" b="1" dirty="0" smtClean="0">
                <a:solidFill>
                  <a:srgbClr val="00B050"/>
                </a:solidFill>
              </a:rPr>
              <a:t>Teret </a:t>
            </a:r>
            <a:r>
              <a:rPr lang="hr-HR" sz="2400" b="1" dirty="0">
                <a:solidFill>
                  <a:srgbClr val="00B050"/>
                </a:solidFill>
              </a:rPr>
              <a:t>je ISKLJUČIVO na </a:t>
            </a:r>
            <a:r>
              <a:rPr lang="hr-HR" sz="2400" b="1" dirty="0" smtClean="0">
                <a:solidFill>
                  <a:srgbClr val="00B050"/>
                </a:solidFill>
              </a:rPr>
              <a:t>liječniku</a:t>
            </a:r>
          </a:p>
          <a:p>
            <a:pPr marL="457200" indent="-457200">
              <a:buAutoNum type="arabicPeriod"/>
            </a:pPr>
            <a:endParaRPr lang="hr-HR" sz="2400" b="1" dirty="0">
              <a:solidFill>
                <a:srgbClr val="00B050"/>
              </a:solidFill>
            </a:endParaRPr>
          </a:p>
          <a:p>
            <a:pPr>
              <a:buFont typeface="Arial" panose="020B0604020202020204" pitchFamily="34" charset="0"/>
              <a:buChar char="•"/>
            </a:pPr>
            <a:r>
              <a:rPr lang="hr-HR" sz="1600" dirty="0"/>
              <a:t>U kaznenom pravu vrijedi načelo </a:t>
            </a:r>
            <a:r>
              <a:rPr lang="hr-HR" b="1" dirty="0">
                <a:solidFill>
                  <a:srgbClr val="0070C0"/>
                </a:solidFill>
              </a:rPr>
              <a:t>pojedinačne odgovornosti za krivnju</a:t>
            </a:r>
            <a:r>
              <a:rPr lang="hr-HR" sz="1600" dirty="0"/>
              <a:t>. Ako pacijent pretrpi teške tjelesne ozljede ili premine zbog pogreške pri ugradnji, državni odvjetnik podiže optužnicu za kazneno djelo protiv zdravlja ljudi (</a:t>
            </a:r>
            <a:r>
              <a:rPr lang="hr-HR" sz="1600" dirty="0" err="1"/>
              <a:t>npr</a:t>
            </a:r>
            <a:r>
              <a:rPr lang="hr-HR" sz="1600" dirty="0"/>
              <a:t>. </a:t>
            </a:r>
            <a:r>
              <a:rPr lang="hr-HR" sz="1600" i="1" dirty="0"/>
              <a:t>Nesavjesno liječenje</a:t>
            </a:r>
            <a:r>
              <a:rPr lang="hr-HR" sz="1600" dirty="0"/>
              <a:t> iz članka 181. Kaznenog zakona</a:t>
            </a:r>
            <a:r>
              <a:rPr lang="hr-HR" sz="1600" dirty="0" smtClean="0"/>
              <a:t>).</a:t>
            </a:r>
          </a:p>
          <a:p>
            <a:pPr>
              <a:buFont typeface="Arial" panose="020B0604020202020204" pitchFamily="34" charset="0"/>
              <a:buChar char="•"/>
            </a:pPr>
            <a:endParaRPr lang="hr-HR" sz="1600" dirty="0"/>
          </a:p>
          <a:p>
            <a:pPr>
              <a:buFont typeface="Arial" panose="020B0604020202020204" pitchFamily="34" charset="0"/>
              <a:buChar char="•"/>
            </a:pPr>
            <a:r>
              <a:rPr lang="hr-HR" b="1" dirty="0">
                <a:solidFill>
                  <a:srgbClr val="0070C0"/>
                </a:solidFill>
              </a:rPr>
              <a:t>Liječnik </a:t>
            </a:r>
            <a:r>
              <a:rPr lang="hr-HR" b="1" dirty="0">
                <a:solidFill>
                  <a:srgbClr val="FF0000"/>
                </a:solidFill>
              </a:rPr>
              <a:t>ne može </a:t>
            </a:r>
            <a:r>
              <a:rPr lang="hr-HR" b="1" dirty="0">
                <a:solidFill>
                  <a:srgbClr val="0070C0"/>
                </a:solidFill>
              </a:rPr>
              <a:t>reći "Šef mi je naredio":</a:t>
            </a:r>
            <a:r>
              <a:rPr lang="hr-HR" dirty="0">
                <a:solidFill>
                  <a:srgbClr val="0070C0"/>
                </a:solidFill>
              </a:rPr>
              <a:t> </a:t>
            </a:r>
            <a:r>
              <a:rPr lang="hr-HR" sz="1600" dirty="0"/>
              <a:t>Pred sudom obrana tipa </a:t>
            </a:r>
            <a:r>
              <a:rPr lang="hr-HR" sz="1600" i="1" dirty="0"/>
              <a:t>"ravnatelj me natjerao da ugradim ovaj novi implantat, iako nisam prošao službenu edukaciju za njega"</a:t>
            </a:r>
            <a:r>
              <a:rPr lang="hr-HR" sz="1600" dirty="0"/>
              <a:t> pravno </a:t>
            </a:r>
            <a:r>
              <a:rPr lang="hr-HR" b="1" dirty="0">
                <a:solidFill>
                  <a:srgbClr val="0070C0"/>
                </a:solidFill>
              </a:rPr>
              <a:t>ne vrijedi ništa</a:t>
            </a:r>
            <a:r>
              <a:rPr lang="hr-HR" b="1" dirty="0" smtClean="0">
                <a:solidFill>
                  <a:srgbClr val="0070C0"/>
                </a:solidFill>
              </a:rPr>
              <a:t>.</a:t>
            </a:r>
          </a:p>
          <a:p>
            <a:pPr>
              <a:buFont typeface="Arial" panose="020B0604020202020204" pitchFamily="34" charset="0"/>
              <a:buChar char="•"/>
            </a:pPr>
            <a:endParaRPr lang="hr-HR" b="1" dirty="0">
              <a:solidFill>
                <a:srgbClr val="0070C0"/>
              </a:solidFill>
            </a:endParaRPr>
          </a:p>
          <a:p>
            <a:pPr>
              <a:buFont typeface="Arial" panose="020B0604020202020204" pitchFamily="34" charset="0"/>
              <a:buChar char="•"/>
            </a:pPr>
            <a:r>
              <a:rPr lang="hr-HR" b="1" dirty="0">
                <a:solidFill>
                  <a:srgbClr val="0070C0"/>
                </a:solidFill>
              </a:rPr>
              <a:t>Svjesni rizik: </a:t>
            </a:r>
            <a:r>
              <a:rPr lang="hr-HR" sz="1600" dirty="0"/>
              <a:t>Sud smatra da je liječnik kao visokoobrazovani stručnjak s autonomijom u radu morao znati svoje limite. Pristankom na operaciju s opremom za koju nije adekvatno osposobljen, liječnik svjesno ulazi u rizik (</a:t>
            </a:r>
            <a:r>
              <a:rPr lang="hr-HR" sz="1600" dirty="0" err="1"/>
              <a:t>tzv</a:t>
            </a:r>
            <a:r>
              <a:rPr lang="hr-HR" sz="1600" dirty="0"/>
              <a:t>. eventualni umišljaj ili svjesni nehat).</a:t>
            </a:r>
          </a:p>
          <a:p>
            <a:pPr marL="0" indent="0">
              <a:buNone/>
            </a:pPr>
            <a:endParaRPr lang="hr-H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610563" y="3439833"/>
            <a:ext cx="6346486" cy="1322947"/>
          </a:xfrm>
          <a:prstGeom prst="rect">
            <a:avLst/>
          </a:prstGeom>
        </p:spPr>
      </p:pic>
      <p:sp>
        <p:nvSpPr>
          <p:cNvPr id="5" name="Rectangle 4"/>
          <p:cNvSpPr/>
          <p:nvPr/>
        </p:nvSpPr>
        <p:spPr>
          <a:xfrm>
            <a:off x="827584" y="908720"/>
            <a:ext cx="6780348" cy="2246769"/>
          </a:xfrm>
          <a:prstGeom prst="rect">
            <a:avLst/>
          </a:prstGeom>
        </p:spPr>
        <p:txBody>
          <a:bodyPr wrap="square">
            <a:spAutoFit/>
          </a:bodyPr>
          <a:lstStyle/>
          <a:p>
            <a:pPr lvl="0">
              <a:spcBef>
                <a:spcPts val="1000"/>
              </a:spcBef>
              <a:buClr>
                <a:srgbClr val="90C226"/>
              </a:buClr>
              <a:buSzPct val="80000"/>
            </a:pPr>
            <a:r>
              <a:rPr lang="hr-HR" sz="2800" b="1" dirty="0">
                <a:solidFill>
                  <a:srgbClr val="FF0000"/>
                </a:solidFill>
              </a:rPr>
              <a:t>Ako vještaci utvrde da je do komplikacije došlo zbog nepravilne tehnike ugradnje tog specifičnog implantata, liječnik ide u zatvor i gubi licencu Hrvatske liječničke komore!</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1720" y="3646766"/>
            <a:ext cx="4320480" cy="2434073"/>
          </a:xfrm>
          <a:prstGeom prst="rect">
            <a:avLst/>
          </a:prstGeom>
        </p:spPr>
      </p:pic>
    </p:spTree>
    <p:extLst>
      <p:ext uri="{BB962C8B-B14F-4D97-AF65-F5344CB8AC3E}">
        <p14:creationId xmlns:p14="http://schemas.microsoft.com/office/powerpoint/2010/main" val="40725248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457200" y="908720"/>
            <a:ext cx="7139136" cy="5217443"/>
          </a:xfrm>
        </p:spPr>
        <p:txBody>
          <a:bodyPr>
            <a:normAutofit/>
          </a:bodyPr>
          <a:lstStyle/>
          <a:p>
            <a:pPr marL="0" indent="0">
              <a:buNone/>
            </a:pPr>
            <a:r>
              <a:rPr lang="vi-VN" sz="2400" b="1" dirty="0">
                <a:solidFill>
                  <a:srgbClr val="00B050"/>
                </a:solidFill>
              </a:rPr>
              <a:t>2. Građanska odgovornost: Odštetu plaća </a:t>
            </a:r>
            <a:r>
              <a:rPr lang="vi-VN" sz="2400" b="1" dirty="0" smtClean="0">
                <a:solidFill>
                  <a:srgbClr val="00B050"/>
                </a:solidFill>
              </a:rPr>
              <a:t>bolnica</a:t>
            </a:r>
            <a:endParaRPr lang="hr-HR" sz="2400" b="1" dirty="0" smtClean="0">
              <a:solidFill>
                <a:srgbClr val="00B050"/>
              </a:solidFill>
            </a:endParaRPr>
          </a:p>
          <a:p>
            <a:pPr marL="0" indent="0">
              <a:buNone/>
            </a:pPr>
            <a:endParaRPr lang="vi-VN" sz="2400" b="1" dirty="0">
              <a:solidFill>
                <a:srgbClr val="00B050"/>
              </a:solidFill>
            </a:endParaRPr>
          </a:p>
          <a:p>
            <a:pPr>
              <a:buFont typeface="Arial" panose="020B0604020202020204" pitchFamily="34" charset="0"/>
              <a:buChar char="•"/>
            </a:pPr>
            <a:r>
              <a:rPr lang="vi-VN" sz="1600" dirty="0"/>
              <a:t>Kada pacijent ili njegova obitelj tuže za materijalnu i nematerijalnu štetu (novčanu odštetu zbog narušenog zdravlja ili invaliditeta), tužba se ne podnosi protiv liječnika osobno, već protiv ustanove.</a:t>
            </a:r>
          </a:p>
          <a:p>
            <a:pPr>
              <a:buFont typeface="Arial" panose="020B0604020202020204" pitchFamily="34" charset="0"/>
              <a:buChar char="•"/>
            </a:pPr>
            <a:r>
              <a:rPr lang="vi-VN" sz="1600" dirty="0" smtClean="0"/>
              <a:t>Prema </a:t>
            </a:r>
            <a:r>
              <a:rPr lang="vi-VN" sz="1600" dirty="0"/>
              <a:t>Zakonu o obveznim odnosima, za štetu koju zaposlenik nanese trećoj osobi na radu odgovara poslodavac – u ovom slučaju </a:t>
            </a:r>
            <a:r>
              <a:rPr lang="vi-VN" b="1" dirty="0">
                <a:solidFill>
                  <a:srgbClr val="0070C0"/>
                </a:solidFill>
              </a:rPr>
              <a:t>bolnica</a:t>
            </a:r>
            <a:r>
              <a:rPr lang="vi-VN" dirty="0"/>
              <a:t>.</a:t>
            </a:r>
          </a:p>
          <a:p>
            <a:pPr>
              <a:buFont typeface="Arial" panose="020B0604020202020204" pitchFamily="34" charset="0"/>
              <a:buChar char="•"/>
            </a:pPr>
            <a:r>
              <a:rPr lang="vi-VN" sz="1600" dirty="0" smtClean="0"/>
              <a:t>Sud </a:t>
            </a:r>
            <a:r>
              <a:rPr lang="vi-VN" sz="1600" dirty="0"/>
              <a:t>će naložiti bolnici isplatu odštete (koja u ortopedskim slučajevima može iznositi na stotine tisuća eura).</a:t>
            </a:r>
          </a:p>
          <a:p>
            <a:endParaRPr lang="hr-HR"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43808" y="4509120"/>
            <a:ext cx="2880320" cy="2027025"/>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457200" y="1340768"/>
            <a:ext cx="6995120" cy="4785395"/>
          </a:xfrm>
        </p:spPr>
        <p:txBody>
          <a:bodyPr/>
          <a:lstStyle/>
          <a:p>
            <a:pPr marL="0" indent="0">
              <a:buNone/>
            </a:pPr>
            <a:r>
              <a:rPr lang="hr-HR" sz="2400" b="1" dirty="0" smtClean="0">
                <a:solidFill>
                  <a:srgbClr val="00B050"/>
                </a:solidFill>
              </a:rPr>
              <a:t>Gdje </a:t>
            </a:r>
            <a:r>
              <a:rPr lang="hr-HR" sz="2400" b="1" dirty="0">
                <a:solidFill>
                  <a:srgbClr val="00B050"/>
                </a:solidFill>
              </a:rPr>
              <a:t>je u svemu tome dobavljač</a:t>
            </a:r>
            <a:r>
              <a:rPr lang="hr-HR" sz="2400" b="1" dirty="0" smtClean="0">
                <a:solidFill>
                  <a:srgbClr val="00B050"/>
                </a:solidFill>
              </a:rPr>
              <a:t>?</a:t>
            </a:r>
          </a:p>
          <a:p>
            <a:pPr marL="0" indent="0">
              <a:buNone/>
            </a:pPr>
            <a:endParaRPr lang="hr-HR" sz="1800" b="1" dirty="0"/>
          </a:p>
          <a:p>
            <a:pPr>
              <a:buFont typeface="Arial" panose="020B0604020202020204" pitchFamily="34" charset="0"/>
              <a:buChar char="•"/>
            </a:pPr>
            <a:r>
              <a:rPr lang="hr-HR" sz="1600" dirty="0"/>
              <a:t>Dobavljač medicinske opreme je </a:t>
            </a:r>
            <a:r>
              <a:rPr lang="hr-HR" sz="1600" b="1" dirty="0">
                <a:solidFill>
                  <a:srgbClr val="00B050"/>
                </a:solidFill>
              </a:rPr>
              <a:t>pravno potpuno zaštićen</a:t>
            </a:r>
            <a:r>
              <a:rPr lang="hr-HR" sz="1600" dirty="0"/>
              <a:t>, osim u jednom jedinom scenariju: </a:t>
            </a:r>
            <a:r>
              <a:rPr lang="hr-HR" sz="1600" b="1" dirty="0">
                <a:solidFill>
                  <a:srgbClr val="0070C0"/>
                </a:solidFill>
              </a:rPr>
              <a:t>ako je sam implantat imao tvorničku grešku</a:t>
            </a:r>
            <a:r>
              <a:rPr lang="hr-HR" sz="1600" dirty="0">
                <a:solidFill>
                  <a:srgbClr val="0070C0"/>
                </a:solidFill>
              </a:rPr>
              <a:t>.</a:t>
            </a:r>
          </a:p>
          <a:p>
            <a:pPr>
              <a:buFont typeface="Arial" panose="020B0604020202020204" pitchFamily="34" charset="0"/>
              <a:buChar char="•"/>
            </a:pPr>
            <a:r>
              <a:rPr lang="hr-HR" sz="1600" dirty="0"/>
              <a:t>Ako je implantat tehnički ispravan, a kirurg ga je loše ugradio jer nije znao pravilan kut rezanja kosti (jer ga nitko nije educirao), dobavljač ne snosi nikakvu odgovornost. On je isporučio ispravan proizvod odobren na državnom natječaju.</a:t>
            </a:r>
          </a:p>
          <a:p>
            <a:endParaRPr lang="hr-HR"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99792" y="4221088"/>
            <a:ext cx="2376264" cy="2376264"/>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395536" y="1268760"/>
            <a:ext cx="6923112" cy="3888432"/>
          </a:xfrm>
        </p:spPr>
        <p:txBody>
          <a:bodyPr>
            <a:normAutofit/>
          </a:bodyPr>
          <a:lstStyle/>
          <a:p>
            <a:pPr marL="0" indent="0">
              <a:buNone/>
            </a:pPr>
            <a:r>
              <a:rPr lang="hr-HR" sz="2400" b="1" dirty="0" smtClean="0">
                <a:solidFill>
                  <a:srgbClr val="00B050"/>
                </a:solidFill>
              </a:rPr>
              <a:t>Kako </a:t>
            </a:r>
            <a:r>
              <a:rPr lang="hr-HR" sz="2400" b="1" dirty="0">
                <a:solidFill>
                  <a:srgbClr val="00B050"/>
                </a:solidFill>
              </a:rPr>
              <a:t>bi se liječnik trebao pravno zaštititi u praksi</a:t>
            </a:r>
            <a:r>
              <a:rPr lang="hr-HR" sz="2400" b="1" dirty="0" smtClean="0">
                <a:solidFill>
                  <a:srgbClr val="00B050"/>
                </a:solidFill>
              </a:rPr>
              <a:t>?</a:t>
            </a:r>
          </a:p>
          <a:p>
            <a:pPr marL="0" indent="0">
              <a:buNone/>
            </a:pPr>
            <a:endParaRPr lang="hr-HR" sz="1600" b="1" dirty="0"/>
          </a:p>
          <a:p>
            <a:pPr marL="0" indent="0">
              <a:buNone/>
            </a:pPr>
            <a:r>
              <a:rPr lang="hr-HR" sz="1600" dirty="0"/>
              <a:t>Ako uprava bolnice vrši pritisak da se počne raditi </a:t>
            </a:r>
            <a:r>
              <a:rPr lang="hr-HR" sz="1600" dirty="0" smtClean="0"/>
              <a:t>s </a:t>
            </a:r>
            <a:r>
              <a:rPr lang="hr-HR" sz="1600" dirty="0"/>
              <a:t>novim ortopedskim sustavima za koje odjel nema edukaciju, šef odjela i liječnici moraju povući </a:t>
            </a:r>
            <a:r>
              <a:rPr lang="hr-HR" b="1" dirty="0">
                <a:solidFill>
                  <a:srgbClr val="0070C0"/>
                </a:solidFill>
              </a:rPr>
              <a:t>"kočnicu za nuždu"</a:t>
            </a:r>
            <a:r>
              <a:rPr lang="hr-HR" dirty="0">
                <a:solidFill>
                  <a:srgbClr val="0070C0"/>
                </a:solidFill>
              </a:rPr>
              <a:t> </a:t>
            </a:r>
            <a:r>
              <a:rPr lang="hr-HR" sz="1600" dirty="0"/>
              <a:t>kroz pisani trag</a:t>
            </a:r>
            <a:r>
              <a:rPr lang="hr-HR" sz="1600" dirty="0" smtClean="0"/>
              <a:t>:</a:t>
            </a:r>
          </a:p>
          <a:p>
            <a:pPr marL="0" indent="0">
              <a:buNone/>
            </a:pPr>
            <a:endParaRPr lang="hr-HR" sz="1600" dirty="0"/>
          </a:p>
          <a:p>
            <a:pPr>
              <a:buFont typeface="Arial" panose="020B0604020202020204" pitchFamily="34" charset="0"/>
              <a:buChar char="•"/>
            </a:pPr>
            <a:r>
              <a:rPr lang="hr-HR" sz="2000" b="1" dirty="0">
                <a:solidFill>
                  <a:srgbClr val="0070C0"/>
                </a:solidFill>
              </a:rPr>
              <a:t>Pisano očitovanje (</a:t>
            </a:r>
            <a:r>
              <a:rPr lang="hr-HR" sz="2000" b="1" dirty="0" smtClean="0">
                <a:solidFill>
                  <a:srgbClr val="0070C0"/>
                </a:solidFill>
              </a:rPr>
              <a:t>Upozorenje</a:t>
            </a:r>
            <a:r>
              <a:rPr lang="hr-HR" sz="2000" i="1" dirty="0">
                <a:solidFill>
                  <a:srgbClr val="0070C0"/>
                </a:solidFill>
              </a:rPr>
              <a:t>)</a:t>
            </a:r>
            <a:endParaRPr lang="hr-HR" sz="2000" dirty="0">
              <a:solidFill>
                <a:srgbClr val="0070C0"/>
              </a:solidFill>
            </a:endParaRPr>
          </a:p>
          <a:p>
            <a:pPr>
              <a:buFont typeface="Arial" panose="020B0604020202020204" pitchFamily="34" charset="0"/>
              <a:buChar char="•"/>
            </a:pPr>
            <a:r>
              <a:rPr lang="hr-HR" sz="2000" b="1" dirty="0">
                <a:solidFill>
                  <a:srgbClr val="0070C0"/>
                </a:solidFill>
              </a:rPr>
              <a:t>Priziv savjesti / Odbijanje </a:t>
            </a:r>
            <a:r>
              <a:rPr lang="hr-HR" sz="2000" b="1" dirty="0" smtClean="0">
                <a:solidFill>
                  <a:srgbClr val="0070C0"/>
                </a:solidFill>
              </a:rPr>
              <a:t>rada</a:t>
            </a:r>
            <a:endParaRPr lang="hr-HR" sz="2000" dirty="0">
              <a:solidFill>
                <a:srgbClr val="0070C0"/>
              </a:solidFill>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1800" y="4869160"/>
            <a:ext cx="2880320" cy="1674032"/>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1700808"/>
            <a:ext cx="6347713" cy="2531368"/>
          </a:xfrm>
        </p:spPr>
        <p:txBody>
          <a:bodyPr>
            <a:normAutofit/>
          </a:bodyPr>
          <a:lstStyle/>
          <a:p>
            <a:r>
              <a:rPr lang="hr-HR" dirty="0" smtClean="0"/>
              <a:t>Je li pravno valjana neformalna edukacija unutar ustanove?</a:t>
            </a:r>
            <a:endParaRPr lang="hr-HR"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83768" y="3645024"/>
            <a:ext cx="4065036" cy="2710024"/>
          </a:xfrm>
          <a:prstGeom prst="rect">
            <a:avLst/>
          </a:prstGeom>
        </p:spPr>
      </p:pic>
    </p:spTree>
    <p:extLst>
      <p:ext uri="{BB962C8B-B14F-4D97-AF65-F5344CB8AC3E}">
        <p14:creationId xmlns:p14="http://schemas.microsoft.com/office/powerpoint/2010/main" val="16422679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2132856"/>
            <a:ext cx="6347713" cy="3384376"/>
          </a:xfrm>
        </p:spPr>
        <p:txBody>
          <a:bodyPr>
            <a:normAutofit/>
          </a:bodyPr>
          <a:lstStyle/>
          <a:p>
            <a:pPr algn="ctr"/>
            <a:r>
              <a:rPr lang="hr-HR" sz="15000" b="1" dirty="0" smtClean="0">
                <a:solidFill>
                  <a:srgbClr val="FF0000"/>
                </a:solidFill>
                <a:effectLst>
                  <a:outerShdw blurRad="38100" dist="38100" dir="2700000" algn="tl">
                    <a:srgbClr val="000000">
                      <a:alpha val="43137"/>
                    </a:srgbClr>
                  </a:outerShdw>
                </a:effectLst>
              </a:rPr>
              <a:t>NE!</a:t>
            </a:r>
            <a:endParaRPr lang="hr-HR" sz="150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988262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457200" y="476672"/>
            <a:ext cx="7211144" cy="5976664"/>
          </a:xfrm>
        </p:spPr>
        <p:txBody>
          <a:bodyPr>
            <a:normAutofit/>
          </a:bodyPr>
          <a:lstStyle/>
          <a:p>
            <a:pPr marL="457200" indent="-457200">
              <a:buAutoNum type="arabicPeriod"/>
            </a:pPr>
            <a:r>
              <a:rPr lang="vi-VN" sz="2400" b="1" dirty="0" smtClean="0">
                <a:solidFill>
                  <a:srgbClr val="00B050"/>
                </a:solidFill>
              </a:rPr>
              <a:t>Status </a:t>
            </a:r>
            <a:r>
              <a:rPr lang="vi-VN" sz="2400" b="1" dirty="0">
                <a:solidFill>
                  <a:srgbClr val="00B050"/>
                </a:solidFill>
              </a:rPr>
              <a:t>starijeg kolege: Tko smije educirati druge</a:t>
            </a:r>
            <a:r>
              <a:rPr lang="vi-VN" sz="2400" b="1" dirty="0" smtClean="0">
                <a:solidFill>
                  <a:srgbClr val="00B050"/>
                </a:solidFill>
              </a:rPr>
              <a:t>?</a:t>
            </a:r>
            <a:endParaRPr lang="hr-HR" sz="2400" b="1" dirty="0" smtClean="0">
              <a:solidFill>
                <a:srgbClr val="00B050"/>
              </a:solidFill>
            </a:endParaRPr>
          </a:p>
          <a:p>
            <a:pPr marL="0" indent="0">
              <a:buNone/>
            </a:pPr>
            <a:endParaRPr lang="vi-VN" sz="2400" b="1" dirty="0">
              <a:solidFill>
                <a:srgbClr val="00B050"/>
              </a:solidFill>
            </a:endParaRPr>
          </a:p>
          <a:p>
            <a:pPr>
              <a:buFont typeface="Arial" panose="020B0604020202020204" pitchFamily="34" charset="0"/>
              <a:buChar char="•"/>
            </a:pPr>
            <a:r>
              <a:rPr lang="vi-VN" sz="1600" dirty="0"/>
              <a:t>Da bi se edukacija unutar bolnice smatrala pravno valjanom (a ne pukim "prijateljskim savjetom"), stariji kolega mora imati specifičan pravni i stručni status</a:t>
            </a:r>
            <a:r>
              <a:rPr lang="vi-VN" sz="1600" dirty="0" smtClean="0"/>
              <a:t>:</a:t>
            </a:r>
            <a:endParaRPr lang="vi-VN" sz="1600" dirty="0"/>
          </a:p>
          <a:p>
            <a:pPr>
              <a:buFont typeface="Arial" panose="020B0604020202020204" pitchFamily="34" charset="0"/>
              <a:buChar char="•"/>
            </a:pPr>
            <a:r>
              <a:rPr lang="vi-VN" b="1" dirty="0">
                <a:solidFill>
                  <a:srgbClr val="00B0F0"/>
                </a:solidFill>
              </a:rPr>
              <a:t>Mora imati licencu i status mentora/uže specijalnosti:</a:t>
            </a:r>
            <a:r>
              <a:rPr lang="vi-VN" dirty="0">
                <a:solidFill>
                  <a:srgbClr val="00B0F0"/>
                </a:solidFill>
              </a:rPr>
              <a:t> </a:t>
            </a:r>
            <a:r>
              <a:rPr lang="vi-VN" sz="1600" dirty="0"/>
              <a:t>Kolega koji vas educira mora imati važeće odobrenje za samostalan rad (licencu HLK) te mora biti </a:t>
            </a:r>
            <a:r>
              <a:rPr lang="vi-VN" b="1" dirty="0">
                <a:solidFill>
                  <a:srgbClr val="00B0F0"/>
                </a:solidFill>
              </a:rPr>
              <a:t>službeno imenovan mentora od strane Ministarstva zdravstva ili imati status užeg specijalista (subspecijalista) iz tog područja</a:t>
            </a:r>
            <a:r>
              <a:rPr lang="vi-VN" b="1" dirty="0" smtClean="0">
                <a:solidFill>
                  <a:srgbClr val="00B0F0"/>
                </a:solidFill>
              </a:rPr>
              <a:t>.</a:t>
            </a:r>
            <a:endParaRPr lang="hr-HR" b="1" dirty="0" smtClean="0">
              <a:solidFill>
                <a:srgbClr val="00B0F0"/>
              </a:solidFill>
            </a:endParaRPr>
          </a:p>
          <a:p>
            <a:pPr>
              <a:buFont typeface="Arial" panose="020B0604020202020204" pitchFamily="34" charset="0"/>
              <a:buChar char="•"/>
            </a:pPr>
            <a:endParaRPr lang="vi-VN" b="1" dirty="0">
              <a:solidFill>
                <a:srgbClr val="00B0F0"/>
              </a:solidFill>
            </a:endParaRPr>
          </a:p>
          <a:p>
            <a:pPr>
              <a:buFont typeface="Arial" panose="020B0604020202020204" pitchFamily="34" charset="0"/>
              <a:buChar char="•"/>
            </a:pPr>
            <a:r>
              <a:rPr lang="vi-VN" b="1" dirty="0">
                <a:solidFill>
                  <a:srgbClr val="00B0F0"/>
                </a:solidFill>
              </a:rPr>
              <a:t>Mora imati certifikat proizvođača:</a:t>
            </a:r>
            <a:r>
              <a:rPr lang="vi-VN" dirty="0">
                <a:solidFill>
                  <a:srgbClr val="00B0F0"/>
                </a:solidFill>
              </a:rPr>
              <a:t> </a:t>
            </a:r>
            <a:r>
              <a:rPr lang="vi-VN" sz="1600" dirty="0"/>
              <a:t>Ako se uvodi </a:t>
            </a:r>
            <a:r>
              <a:rPr lang="vi-VN" sz="1600" b="1" dirty="0"/>
              <a:t>potpuno novi sustav implantata</a:t>
            </a:r>
            <a:r>
              <a:rPr lang="vi-VN" sz="1600" dirty="0"/>
              <a:t>, taj stariji kolega i sam mora posjedovati službeni certifikat proizvođača (dobavljača) koji potvrđuje da je prošao naprednu edukaciju u referentnom centru i da je </a:t>
            </a:r>
            <a:r>
              <a:rPr lang="vi-VN" b="1" dirty="0">
                <a:solidFill>
                  <a:srgbClr val="00B0F0"/>
                </a:solidFill>
              </a:rPr>
              <a:t>ovlašten prenositi to znanje</a:t>
            </a:r>
            <a:r>
              <a:rPr lang="vi-VN" dirty="0">
                <a:solidFill>
                  <a:srgbClr val="00B0F0"/>
                </a:solidFill>
              </a:rPr>
              <a:t> </a:t>
            </a:r>
            <a:r>
              <a:rPr lang="vi-VN" sz="1600" dirty="0"/>
              <a:t>na druge (tzv. </a:t>
            </a:r>
            <a:r>
              <a:rPr lang="vi-VN" sz="1600" i="1" dirty="0"/>
              <a:t>Train-the-Trainer</a:t>
            </a:r>
            <a:r>
              <a:rPr lang="vi-VN" sz="1600" dirty="0"/>
              <a:t> certifikat).</a:t>
            </a:r>
          </a:p>
          <a:p>
            <a:endParaRPr lang="hr-H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457200" y="548680"/>
            <a:ext cx="7499176" cy="5832648"/>
          </a:xfrm>
        </p:spPr>
        <p:txBody>
          <a:bodyPr>
            <a:normAutofit/>
          </a:bodyPr>
          <a:lstStyle/>
          <a:p>
            <a:pPr marL="0" indent="0">
              <a:buNone/>
            </a:pPr>
            <a:r>
              <a:rPr lang="vi-VN" sz="2400" b="1" dirty="0" smtClean="0">
                <a:solidFill>
                  <a:srgbClr val="92D050"/>
                </a:solidFill>
              </a:rPr>
              <a:t>Kako </a:t>
            </a:r>
            <a:r>
              <a:rPr lang="vi-VN" sz="2400" b="1" dirty="0">
                <a:solidFill>
                  <a:srgbClr val="92D050"/>
                </a:solidFill>
              </a:rPr>
              <a:t>taj proces mora biti formaliziran (Da bi vrijedio na sudu</a:t>
            </a:r>
            <a:r>
              <a:rPr lang="vi-VN" sz="2400" b="1" dirty="0" smtClean="0">
                <a:solidFill>
                  <a:srgbClr val="92D050"/>
                </a:solidFill>
              </a:rPr>
              <a:t>)?</a:t>
            </a:r>
            <a:endParaRPr lang="hr-HR" sz="2400" b="1" dirty="0" smtClean="0">
              <a:solidFill>
                <a:srgbClr val="92D050"/>
              </a:solidFill>
            </a:endParaRPr>
          </a:p>
          <a:p>
            <a:pPr marL="0" indent="0">
              <a:buNone/>
            </a:pPr>
            <a:endParaRPr lang="vi-VN" sz="1700" b="1" dirty="0"/>
          </a:p>
          <a:p>
            <a:pPr marL="0" indent="0">
              <a:buNone/>
            </a:pPr>
            <a:r>
              <a:rPr lang="vi-VN" sz="1600" dirty="0"/>
              <a:t>Ako vas stariji kolega uči novoj metodi, to se pred zakonom ne smije odvijati u tajnosti ili stihijski. Proces se mora odraditi kroz </a:t>
            </a:r>
            <a:r>
              <a:rPr lang="vi-VN" b="1" dirty="0">
                <a:solidFill>
                  <a:srgbClr val="0070C0"/>
                </a:solidFill>
              </a:rPr>
              <a:t>službeni program uvođenja u rad</a:t>
            </a:r>
            <a:r>
              <a:rPr lang="vi-VN" dirty="0">
                <a:solidFill>
                  <a:srgbClr val="0070C0"/>
                </a:solidFill>
              </a:rPr>
              <a:t>:</a:t>
            </a:r>
          </a:p>
          <a:p>
            <a:r>
              <a:rPr lang="vi-VN" b="1" dirty="0">
                <a:solidFill>
                  <a:srgbClr val="0070C0"/>
                </a:solidFill>
              </a:rPr>
              <a:t>Odluka Stručnog vijeća/Ravnatelja:</a:t>
            </a:r>
            <a:r>
              <a:rPr lang="vi-VN" dirty="0">
                <a:solidFill>
                  <a:srgbClr val="0070C0"/>
                </a:solidFill>
              </a:rPr>
              <a:t> </a:t>
            </a:r>
            <a:r>
              <a:rPr lang="vi-VN" sz="1600" dirty="0"/>
              <a:t>Uprava bolnice mora donijeti pisanu odluku o uvođenju nove </a:t>
            </a:r>
            <a:r>
              <a:rPr lang="vi-VN" sz="1600" dirty="0" smtClean="0"/>
              <a:t>opera</a:t>
            </a:r>
            <a:r>
              <a:rPr lang="hr-HR" sz="1600" dirty="0" smtClean="0"/>
              <a:t>cijske</a:t>
            </a:r>
            <a:r>
              <a:rPr lang="vi-VN" sz="1600" dirty="0" smtClean="0"/>
              <a:t> </a:t>
            </a:r>
            <a:r>
              <a:rPr lang="vi-VN" sz="1600" dirty="0"/>
              <a:t>metode i službeno imenovati starijeg kolegu kao mentora (proktora) za mlađe liječnike.</a:t>
            </a:r>
          </a:p>
          <a:p>
            <a:r>
              <a:rPr lang="vi-VN" b="1" dirty="0">
                <a:solidFill>
                  <a:srgbClr val="0070C0"/>
                </a:solidFill>
              </a:rPr>
              <a:t>Asistencija i nadzor (Proktoring):</a:t>
            </a:r>
            <a:r>
              <a:rPr lang="vi-VN" dirty="0">
                <a:solidFill>
                  <a:srgbClr val="0070C0"/>
                </a:solidFill>
              </a:rPr>
              <a:t> </a:t>
            </a:r>
            <a:r>
              <a:rPr lang="vi-VN" sz="1600" dirty="0"/>
              <a:t>Prve operacije mlađi liječnik ne smije raditi sam. Stariji kolega mora biti naveden u operacijskom protokolu kao </a:t>
            </a:r>
            <a:r>
              <a:rPr lang="vi-VN" sz="1600" b="1" dirty="0">
                <a:solidFill>
                  <a:srgbClr val="00B050"/>
                </a:solidFill>
              </a:rPr>
              <a:t>glavni operater</a:t>
            </a:r>
            <a:r>
              <a:rPr lang="vi-VN" sz="1600" dirty="0">
                <a:solidFill>
                  <a:srgbClr val="00B050"/>
                </a:solidFill>
              </a:rPr>
              <a:t> </a:t>
            </a:r>
            <a:r>
              <a:rPr lang="vi-VN" sz="1600" dirty="0"/>
              <a:t>ili kao </a:t>
            </a:r>
            <a:r>
              <a:rPr lang="vi-VN" sz="1600" b="1" dirty="0">
                <a:solidFill>
                  <a:srgbClr val="00B050"/>
                </a:solidFill>
              </a:rPr>
              <a:t>nadzorni mentor</a:t>
            </a:r>
            <a:r>
              <a:rPr lang="vi-VN" sz="1600" dirty="0">
                <a:solidFill>
                  <a:srgbClr val="00B050"/>
                </a:solidFill>
              </a:rPr>
              <a:t> </a:t>
            </a:r>
            <a:r>
              <a:rPr lang="vi-VN" sz="1600" dirty="0"/>
              <a:t>koji je prisutan u sali i supotpisuje operacijski nalaz.</a:t>
            </a:r>
          </a:p>
          <a:p>
            <a:r>
              <a:rPr lang="vi-VN" b="1" dirty="0">
                <a:solidFill>
                  <a:srgbClr val="00B050"/>
                </a:solidFill>
              </a:rPr>
              <a:t>Interni certifikat / Potvrda o osposobljenosti:</a:t>
            </a:r>
            <a:r>
              <a:rPr lang="vi-VN" dirty="0">
                <a:solidFill>
                  <a:srgbClr val="00B050"/>
                </a:solidFill>
              </a:rPr>
              <a:t> </a:t>
            </a:r>
            <a:r>
              <a:rPr lang="vi-VN" sz="1600" dirty="0"/>
              <a:t>Nakon određenog broja uspješnih operacija pod nadzorom, mentor i šef odjela potpisuju službenu potvrdu (evaluaciju) kojom potvrđuju da je mlađi liječnik savladao tehniku i da može samostalno ugrađivati taj implantat. Tek tada je mlađi liječnik pravno zaštićen.</a:t>
            </a:r>
          </a:p>
          <a:p>
            <a:endParaRPr lang="hr-H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395536" y="908720"/>
            <a:ext cx="6923112" cy="5073427"/>
          </a:xfrm>
        </p:spPr>
        <p:txBody>
          <a:bodyPr>
            <a:normAutofit/>
          </a:bodyPr>
          <a:lstStyle/>
          <a:p>
            <a:pPr marL="0" indent="0">
              <a:buNone/>
            </a:pPr>
            <a:r>
              <a:rPr lang="vi-VN" sz="2400" b="1" dirty="0" smtClean="0">
                <a:solidFill>
                  <a:srgbClr val="00B050"/>
                </a:solidFill>
              </a:rPr>
              <a:t>Što </a:t>
            </a:r>
            <a:r>
              <a:rPr lang="vi-VN" sz="2400" b="1" dirty="0">
                <a:solidFill>
                  <a:srgbClr val="00B050"/>
                </a:solidFill>
              </a:rPr>
              <a:t>ako se dogodi pogreška, a liječnik se brani s: "Pokazao mi je kolega</a:t>
            </a:r>
            <a:r>
              <a:rPr lang="vi-VN" sz="2400" b="1" dirty="0" smtClean="0">
                <a:solidFill>
                  <a:srgbClr val="00B050"/>
                </a:solidFill>
              </a:rPr>
              <a:t>"?</a:t>
            </a:r>
            <a:endParaRPr lang="hr-HR" sz="2400" b="1" dirty="0" smtClean="0">
              <a:solidFill>
                <a:srgbClr val="00B050"/>
              </a:solidFill>
            </a:endParaRPr>
          </a:p>
          <a:p>
            <a:pPr marL="0" indent="0">
              <a:buNone/>
            </a:pPr>
            <a:endParaRPr lang="vi-VN" sz="2400" b="1" dirty="0">
              <a:solidFill>
                <a:srgbClr val="00B050"/>
              </a:solidFill>
            </a:endParaRPr>
          </a:p>
          <a:p>
            <a:pPr>
              <a:buFont typeface="Arial" panose="020B0604020202020204" pitchFamily="34" charset="0"/>
              <a:buChar char="•"/>
            </a:pPr>
            <a:r>
              <a:rPr lang="vi-VN" sz="1600" dirty="0"/>
              <a:t>Ako se dogodi komplikacija na operaciji koju je mlađi liječnik radio </a:t>
            </a:r>
            <a:r>
              <a:rPr lang="vi-VN" b="1" dirty="0">
                <a:solidFill>
                  <a:srgbClr val="0070C0"/>
                </a:solidFill>
              </a:rPr>
              <a:t>samostalno</a:t>
            </a:r>
            <a:r>
              <a:rPr lang="vi-VN" sz="1600" dirty="0"/>
              <a:t>, a jedina edukacija mu je bila to što mu je kolega "usmeno pokazao par trikova", sud i medicinski vještaci će to srezati u korijenu:</a:t>
            </a:r>
          </a:p>
          <a:p>
            <a:pPr>
              <a:buFont typeface="Arial" panose="020B0604020202020204" pitchFamily="34" charset="0"/>
              <a:buChar char="•"/>
            </a:pPr>
            <a:r>
              <a:rPr lang="vi-VN" b="1" dirty="0">
                <a:solidFill>
                  <a:srgbClr val="FF0000"/>
                </a:solidFill>
              </a:rPr>
              <a:t>Smatrat će se da liječnik nije educiran:</a:t>
            </a:r>
            <a:r>
              <a:rPr lang="vi-VN" dirty="0">
                <a:solidFill>
                  <a:srgbClr val="FF0000"/>
                </a:solidFill>
              </a:rPr>
              <a:t> </a:t>
            </a:r>
            <a:r>
              <a:rPr lang="vi-VN" sz="1600" dirty="0"/>
              <a:t>Sud ne priznaje usmeni prijenos znanja bez pisanog traga, programa i certifikata.</a:t>
            </a:r>
          </a:p>
          <a:p>
            <a:pPr>
              <a:buFont typeface="Arial" panose="020B0604020202020204" pitchFamily="34" charset="0"/>
              <a:buChar char="•"/>
            </a:pPr>
            <a:r>
              <a:rPr lang="vi-VN" b="1" dirty="0">
                <a:solidFill>
                  <a:srgbClr val="FF0000"/>
                </a:solidFill>
              </a:rPr>
              <a:t>Suodgovornost starijeg kolege:</a:t>
            </a:r>
            <a:r>
              <a:rPr lang="vi-VN" dirty="0">
                <a:solidFill>
                  <a:srgbClr val="FF0000"/>
                </a:solidFill>
              </a:rPr>
              <a:t> </a:t>
            </a:r>
            <a:r>
              <a:rPr lang="vi-VN" sz="1600" dirty="0"/>
              <a:t>Ako je stariji kolega pustio mlađeg kolegu da samostalno radi složenu operaciju za koju zna da mlađi nije službeno osposobljen (a stariji je npr. šef odjela ili odjelni nadzornik tog dana), </a:t>
            </a:r>
            <a:r>
              <a:rPr lang="vi-VN" b="1" dirty="0">
                <a:solidFill>
                  <a:srgbClr val="FF0000"/>
                </a:solidFill>
              </a:rPr>
              <a:t>i stariji kolega ulazi u zonu kaznene odgovornosti zbog propusta u nadzoru.</a:t>
            </a:r>
          </a:p>
          <a:p>
            <a:endParaRPr lang="hr-HR"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395536" y="836712"/>
            <a:ext cx="6851104" cy="5328592"/>
          </a:xfrm>
        </p:spPr>
        <p:txBody>
          <a:bodyPr>
            <a:normAutofit/>
          </a:bodyPr>
          <a:lstStyle/>
          <a:p>
            <a:pPr marL="0" indent="0">
              <a:buNone/>
            </a:pPr>
            <a:r>
              <a:rPr lang="vi-VN" sz="2000" dirty="0" smtClean="0"/>
              <a:t>Prijenos </a:t>
            </a:r>
            <a:r>
              <a:rPr lang="vi-VN" sz="2000" dirty="0"/>
              <a:t>znanja među kolegama ("stariji-mlađi") je temelj kirurgije i medicine od pamtivijeka. </a:t>
            </a:r>
            <a:endParaRPr lang="hr-HR" sz="2000" dirty="0" smtClean="0"/>
          </a:p>
          <a:p>
            <a:pPr marL="0" indent="0">
              <a:buNone/>
            </a:pPr>
            <a:endParaRPr lang="hr-HR" sz="2000" dirty="0" smtClean="0"/>
          </a:p>
          <a:p>
            <a:pPr marL="0" indent="0">
              <a:buNone/>
            </a:pPr>
            <a:r>
              <a:rPr lang="vi-VN" sz="2000" dirty="0" smtClean="0"/>
              <a:t>No</a:t>
            </a:r>
            <a:r>
              <a:rPr lang="vi-VN" sz="2000" dirty="0"/>
              <a:t>, kada se radi o </a:t>
            </a:r>
            <a:r>
              <a:rPr lang="vi-VN" sz="2000" b="1" dirty="0"/>
              <a:t>novim tehnologijama i implantatima ušlih preko državnih natječaja</a:t>
            </a:r>
            <a:r>
              <a:rPr lang="vi-VN" sz="2000" dirty="0"/>
              <a:t>, taj prijenos mora biti službeno dokumentiran. </a:t>
            </a:r>
            <a:endParaRPr lang="hr-HR" sz="2000" dirty="0" smtClean="0"/>
          </a:p>
          <a:p>
            <a:pPr marL="0" indent="0">
              <a:buNone/>
            </a:pPr>
            <a:endParaRPr lang="hr-HR" sz="2000" dirty="0" smtClean="0"/>
          </a:p>
          <a:p>
            <a:pPr marL="0" indent="0">
              <a:buNone/>
            </a:pPr>
            <a:r>
              <a:rPr lang="vi-VN" sz="2000" dirty="0" smtClean="0"/>
              <a:t>Stariji </a:t>
            </a:r>
            <a:r>
              <a:rPr lang="vi-VN" sz="2000" dirty="0"/>
              <a:t>kolega </a:t>
            </a:r>
            <a:r>
              <a:rPr lang="vi-VN" sz="2000" b="1" dirty="0">
                <a:solidFill>
                  <a:srgbClr val="0070C0"/>
                </a:solidFill>
              </a:rPr>
              <a:t>mora imati licencu mentora i certifikat </a:t>
            </a:r>
            <a:r>
              <a:rPr lang="vi-VN" sz="2000" dirty="0"/>
              <a:t>za taj konkretni implantat, a bolnica mora izdati pisano rješenje o edukaciji. </a:t>
            </a:r>
            <a:endParaRPr lang="hr-HR" sz="2000" dirty="0" smtClean="0"/>
          </a:p>
          <a:p>
            <a:pPr marL="0" indent="0">
              <a:buNone/>
            </a:pPr>
            <a:endParaRPr lang="hr-HR" sz="2000" dirty="0" smtClean="0"/>
          </a:p>
          <a:p>
            <a:pPr marL="0" indent="0">
              <a:buNone/>
            </a:pPr>
            <a:r>
              <a:rPr lang="vi-VN" sz="2000" dirty="0" smtClean="0"/>
              <a:t>Sve </a:t>
            </a:r>
            <a:r>
              <a:rPr lang="vi-VN" sz="2000" dirty="0"/>
              <a:t>izvan toga je ogroman pravni rizik za oba liječnika.</a:t>
            </a:r>
          </a:p>
          <a:p>
            <a:endParaRPr lang="hr-HR"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zervirano mjesto sadržaja 2"/>
          <p:cNvSpPr>
            <a:spLocks noGrp="1"/>
          </p:cNvSpPr>
          <p:nvPr>
            <p:ph idx="1"/>
          </p:nvPr>
        </p:nvSpPr>
        <p:spPr>
          <a:xfrm>
            <a:off x="457200" y="1844824"/>
            <a:ext cx="7211144" cy="4281339"/>
          </a:xfrm>
        </p:spPr>
        <p:txBody>
          <a:bodyPr>
            <a:normAutofit/>
          </a:bodyPr>
          <a:lstStyle/>
          <a:p>
            <a:pPr marL="0" indent="0">
              <a:buNone/>
            </a:pPr>
            <a:r>
              <a:rPr lang="vi-VN" sz="2400" dirty="0" smtClean="0"/>
              <a:t>Liječnici ne mogu sami, bolnice nemaju novca, a industrija ne može prodavati bez educiranih stručnjaka. </a:t>
            </a:r>
            <a:endParaRPr lang="hr-HR" sz="2400" dirty="0" smtClean="0"/>
          </a:p>
          <a:p>
            <a:pPr marL="0" indent="0">
              <a:buNone/>
            </a:pPr>
            <a:endParaRPr lang="hr-HR" sz="2400" dirty="0" smtClean="0"/>
          </a:p>
          <a:p>
            <a:pPr marL="0" indent="0">
              <a:buNone/>
            </a:pPr>
            <a:r>
              <a:rPr lang="vi-VN" sz="2400" dirty="0" smtClean="0"/>
              <a:t>Ta tri aktera su osuđena na suživot. Ključ uspjeha nije prekidanje tog odnosa iz straha od javne percepcije, već njegovo </a:t>
            </a:r>
            <a:r>
              <a:rPr lang="vi-VN" sz="2400" b="1" dirty="0">
                <a:solidFill>
                  <a:srgbClr val="00B050"/>
                </a:solidFill>
              </a:rPr>
              <a:t>potpuno uvođenje u legalne, transparentne i ugovorne okvire</a:t>
            </a:r>
            <a:r>
              <a:rPr lang="vi-VN" sz="2400" dirty="0" smtClean="0">
                <a:solidFill>
                  <a:srgbClr val="00B050"/>
                </a:solidFill>
              </a:rPr>
              <a:t> </a:t>
            </a:r>
            <a:r>
              <a:rPr lang="vi-VN" sz="2400" dirty="0" smtClean="0"/>
              <a:t>u kojima se točno zna tko uči, tko plaća i tko za to pravno odgovara.</a:t>
            </a:r>
            <a:endParaRPr lang="hr-HR" sz="2400" dirty="0"/>
          </a:p>
        </p:txBody>
      </p:sp>
      <p:sp>
        <p:nvSpPr>
          <p:cNvPr id="2" name="TextBox 1"/>
          <p:cNvSpPr txBox="1"/>
          <p:nvPr/>
        </p:nvSpPr>
        <p:spPr>
          <a:xfrm>
            <a:off x="1542492" y="620688"/>
            <a:ext cx="5040560" cy="707886"/>
          </a:xfrm>
          <a:prstGeom prst="rect">
            <a:avLst/>
          </a:prstGeom>
          <a:noFill/>
        </p:spPr>
        <p:txBody>
          <a:bodyPr wrap="square" rtlCol="0">
            <a:spAutoFit/>
          </a:bodyPr>
          <a:lstStyle/>
          <a:p>
            <a:pPr algn="ctr"/>
            <a:r>
              <a:rPr lang="hr-HR" sz="4000" b="1" dirty="0" smtClean="0">
                <a:solidFill>
                  <a:srgbClr val="00B050"/>
                </a:solidFill>
              </a:rPr>
              <a:t>ZAKLJUČAK</a:t>
            </a:r>
            <a:endParaRPr lang="hr-HR" sz="4000" b="1" dirty="0">
              <a:solidFill>
                <a:srgbClr val="00B050"/>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7582" y="0"/>
            <a:ext cx="9221582" cy="6858000"/>
          </a:xfrm>
        </p:spPr>
      </p:pic>
    </p:spTree>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501</TotalTime>
  <Words>3999</Words>
  <Application>Microsoft Office PowerPoint</Application>
  <PresentationFormat>On-screen Show (4:3)</PresentationFormat>
  <Paragraphs>229</Paragraphs>
  <Slides>45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45</vt:i4>
      </vt:variant>
    </vt:vector>
  </HeadingPairs>
  <TitlesOfParts>
    <vt:vector size="49" baseType="lpstr">
      <vt:lpstr>Arial</vt:lpstr>
      <vt:lpstr>Trebuchet MS</vt:lpstr>
      <vt:lpstr>Wingdings 3</vt:lpstr>
      <vt:lpstr>Facet</vt:lpstr>
      <vt:lpstr>PowerPoint Presentation</vt:lpstr>
      <vt:lpstr>Definicija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Koji je razlog potrebe za edukacijom?  Nisu li liječnici dobili potrebna znanja i vještine tijekom specijalizacije?</vt:lpstr>
      <vt:lpstr>Nije li prema ZOR poslodavac taj koji mora financirati i organizirati edukacije za radno mjesto i poslove koje je zaposlio djelatnika?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Kako potaknuti tvrtke na ovu vrstu suradnje?</vt:lpstr>
      <vt:lpstr>PowerPoint Presentation</vt:lpstr>
      <vt:lpstr>PowerPoint Presentation</vt:lpstr>
      <vt:lpstr>PowerPoint Presentation</vt:lpstr>
      <vt:lpstr>PowerPoint Presentation</vt:lpstr>
      <vt:lpstr>PowerPoint Presentation</vt:lpstr>
      <vt:lpstr>Učinak sponzoriranih edukacija na pravni status i obaveze liječnika u ustanovi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Je li pravno valjana neformalna edukacija unutar ustanove?</vt:lpstr>
      <vt:lpstr>NE!</vt:lpstr>
      <vt:lpstr>PowerPoint Presentation</vt:lpstr>
      <vt:lpstr>PowerPoint Presentation</vt:lpstr>
      <vt:lpstr>PowerPoint Presentation</vt:lpstr>
      <vt:lpstr>PowerPoint Presentation</vt:lpstr>
      <vt:lpstr>PowerPoint Presentation</vt:lpstr>
      <vt:lpstr>PowerPoint Presentation</vt:lpstr>
    </vt:vector>
  </TitlesOfParts>
  <Company>Grizli777</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Slajd 1</dc:title>
  <dc:creator>Žulj Boris</dc:creator>
  <cp:lastModifiedBy>Boris Žulj</cp:lastModifiedBy>
  <cp:revision>42</cp:revision>
  <dcterms:created xsi:type="dcterms:W3CDTF">2026-09-16T11:09:38Z</dcterms:created>
  <dcterms:modified xsi:type="dcterms:W3CDTF">2026-09-27T07:40:13Z</dcterms:modified>
</cp:coreProperties>
</file>